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74" r:id="rId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34" autoAdjust="0"/>
    <p:restoredTop sz="94660"/>
  </p:normalViewPr>
  <p:slideViewPr>
    <p:cSldViewPr snapToGrid="0">
      <p:cViewPr>
        <p:scale>
          <a:sx n="100" d="100"/>
          <a:sy n="100" d="100"/>
        </p:scale>
        <p:origin x="2860" y="1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2BE3C3-263A-4680-B3A9-4A41D6BC6BD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309169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BE3C3-263A-4680-B3A9-4A41D6BC6BD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370073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BE3C3-263A-4680-B3A9-4A41D6BC6BD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20697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BE3C3-263A-4680-B3A9-4A41D6BC6BD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137093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BE3C3-263A-4680-B3A9-4A41D6BC6BDF}"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425393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2BE3C3-263A-4680-B3A9-4A41D6BC6BDF}"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343545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2BE3C3-263A-4680-B3A9-4A41D6BC6BDF}" type="datetimeFigureOut">
              <a:rPr lang="en-US" smtClean="0"/>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230639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2BE3C3-263A-4680-B3A9-4A41D6BC6BDF}" type="datetimeFigureOut">
              <a:rPr lang="en-US" smtClean="0"/>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37751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BE3C3-263A-4680-B3A9-4A41D6BC6BDF}" type="datetimeFigureOut">
              <a:rPr lang="en-US" smtClean="0"/>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228080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BE3C3-263A-4680-B3A9-4A41D6BC6BDF}"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112862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BE3C3-263A-4680-B3A9-4A41D6BC6BDF}"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5DF45-0412-4B03-AA41-451473FABBE3}" type="slidenum">
              <a:rPr lang="en-US" smtClean="0"/>
              <a:t>‹#›</a:t>
            </a:fld>
            <a:endParaRPr lang="en-US"/>
          </a:p>
        </p:txBody>
      </p:sp>
    </p:spTree>
    <p:extLst>
      <p:ext uri="{BB962C8B-B14F-4D97-AF65-F5344CB8AC3E}">
        <p14:creationId xmlns:p14="http://schemas.microsoft.com/office/powerpoint/2010/main" val="96502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BE3C3-263A-4680-B3A9-4A41D6BC6BDF}" type="datetimeFigureOut">
              <a:rPr lang="en-US" smtClean="0"/>
              <a:t>2/13/2024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5DF45-0412-4B03-AA41-451473FABBE3}" type="slidenum">
              <a:rPr lang="en-US" smtClean="0"/>
              <a:t>‹#›</a:t>
            </a:fld>
            <a:endParaRPr lang="en-US"/>
          </a:p>
        </p:txBody>
      </p:sp>
    </p:spTree>
    <p:extLst>
      <p:ext uri="{BB962C8B-B14F-4D97-AF65-F5344CB8AC3E}">
        <p14:creationId xmlns:p14="http://schemas.microsoft.com/office/powerpoint/2010/main" val="3545187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flag with white text&#10;&#10;Description automatically generated">
            <a:extLst>
              <a:ext uri="{FF2B5EF4-FFF2-40B4-BE49-F238E27FC236}">
                <a16:creationId xmlns:a16="http://schemas.microsoft.com/office/drawing/2014/main" id="{73DE7AA0-3005-D1AE-D3E0-6CE380652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53" y="1242109"/>
            <a:ext cx="1200150" cy="1352550"/>
          </a:xfrm>
          <a:prstGeom prst="rect">
            <a:avLst/>
          </a:prstGeom>
        </p:spPr>
      </p:pic>
      <p:pic>
        <p:nvPicPr>
          <p:cNvPr id="3" name="Picture 2">
            <a:extLst>
              <a:ext uri="{FF2B5EF4-FFF2-40B4-BE49-F238E27FC236}">
                <a16:creationId xmlns:a16="http://schemas.microsoft.com/office/drawing/2014/main" id="{A5E1D5A5-8F44-18A9-C3A3-DE73E363D896}"/>
              </a:ext>
            </a:extLst>
          </p:cNvPr>
          <p:cNvPicPr>
            <a:picLocks noChangeAspect="1"/>
          </p:cNvPicPr>
          <p:nvPr/>
        </p:nvPicPr>
        <p:blipFill>
          <a:blip r:embed="rId3">
            <a:alphaModFix amt="35000"/>
          </a:blip>
          <a:stretch>
            <a:fillRect/>
          </a:stretch>
        </p:blipFill>
        <p:spPr>
          <a:xfrm>
            <a:off x="3523485" y="0"/>
            <a:ext cx="8668512" cy="6858000"/>
          </a:xfrm>
          <a:prstGeom prst="rect">
            <a:avLst/>
          </a:prstGeom>
        </p:spPr>
      </p:pic>
      <p:sp>
        <p:nvSpPr>
          <p:cNvPr id="13" name="TextBox 12">
            <a:extLst>
              <a:ext uri="{FF2B5EF4-FFF2-40B4-BE49-F238E27FC236}">
                <a16:creationId xmlns:a16="http://schemas.microsoft.com/office/drawing/2014/main" id="{1BBDA39F-50B6-D7EB-0789-D360C038D823}"/>
              </a:ext>
            </a:extLst>
          </p:cNvPr>
          <p:cNvSpPr txBox="1"/>
          <p:nvPr/>
        </p:nvSpPr>
        <p:spPr>
          <a:xfrm>
            <a:off x="4247889" y="2367171"/>
            <a:ext cx="6096670" cy="1954381"/>
          </a:xfrm>
          <a:prstGeom prst="rect">
            <a:avLst/>
          </a:prstGeom>
          <a:solidFill>
            <a:schemeClr val="bg1"/>
          </a:solidFill>
        </p:spPr>
        <p:txBody>
          <a:bodyPr wrap="square">
            <a:spAutoFit/>
          </a:bodyPr>
          <a:lstStyle/>
          <a:p>
            <a:r>
              <a:rPr lang="en-US" sz="1100" dirty="0"/>
              <a:t>Monique Smith started the company in 2005 in the materials recycling industry and soon became the leader in the Virginia market for Concrete Recycling by providing an array of Recycled Concrete Aggregate (RCA) products. As the company has grown with its clients, she saw the need to expand the services of what the company is today.</a:t>
            </a:r>
          </a:p>
          <a:p>
            <a:r>
              <a:rPr lang="en-US" sz="1100" dirty="0"/>
              <a:t> </a:t>
            </a:r>
          </a:p>
          <a:p>
            <a:r>
              <a:rPr lang="en-US" sz="1100" dirty="0"/>
              <a:t>Operating as a certified Woman Owned Small Business, USA Civil specializes in providing a best value solution for its customers and their shareholders. USA Civil performs in many client specific industries including Civil Construction, General Contracting, Erosion and Sediment Control, and  Access and Road Building. Our experienced staff utilizes state of the art technology coupled with our diverse equipment fleet to fulfill the clients requests. With our established safety culture and environmental stewardship, USA Civil continues to perform as a full service company.</a:t>
            </a:r>
          </a:p>
        </p:txBody>
      </p:sp>
    </p:spTree>
    <p:extLst>
      <p:ext uri="{BB962C8B-B14F-4D97-AF65-F5344CB8AC3E}">
        <p14:creationId xmlns:p14="http://schemas.microsoft.com/office/powerpoint/2010/main" val="301410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construction vehicles in a field&#10;&#10;Description automatically generated">
            <a:extLst>
              <a:ext uri="{FF2B5EF4-FFF2-40B4-BE49-F238E27FC236}">
                <a16:creationId xmlns:a16="http://schemas.microsoft.com/office/drawing/2014/main" id="{80264B14-5558-4D62-0944-E76D6468D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057"/>
            <a:ext cx="12191997" cy="7317018"/>
          </a:xfrm>
          <a:prstGeom prst="rect">
            <a:avLst/>
          </a:prstGeom>
        </p:spPr>
      </p:pic>
      <p:sp>
        <p:nvSpPr>
          <p:cNvPr id="16" name="Rectangle 15">
            <a:extLst>
              <a:ext uri="{FF2B5EF4-FFF2-40B4-BE49-F238E27FC236}">
                <a16:creationId xmlns:a16="http://schemas.microsoft.com/office/drawing/2014/main" id="{0EDBF465-0B99-D144-F3BB-76FAB94A4ED1}"/>
              </a:ext>
            </a:extLst>
          </p:cNvPr>
          <p:cNvSpPr/>
          <p:nvPr/>
        </p:nvSpPr>
        <p:spPr>
          <a:xfrm>
            <a:off x="279400" y="2285984"/>
            <a:ext cx="2990850" cy="462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Erosion Control Materials</a:t>
            </a:r>
          </a:p>
        </p:txBody>
      </p:sp>
      <p:sp>
        <p:nvSpPr>
          <p:cNvPr id="7" name="Rectangle 6">
            <a:extLst>
              <a:ext uri="{FF2B5EF4-FFF2-40B4-BE49-F238E27FC236}">
                <a16:creationId xmlns:a16="http://schemas.microsoft.com/office/drawing/2014/main" id="{A2D14B49-2D18-8202-7276-A370C278E6E2}"/>
              </a:ext>
            </a:extLst>
          </p:cNvPr>
          <p:cNvSpPr/>
          <p:nvPr/>
        </p:nvSpPr>
        <p:spPr>
          <a:xfrm>
            <a:off x="69720" y="-75838"/>
            <a:ext cx="5505450" cy="10179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Vendors We Utilize</a:t>
            </a:r>
          </a:p>
        </p:txBody>
      </p:sp>
      <p:sp>
        <p:nvSpPr>
          <p:cNvPr id="15" name="Rectangle 14">
            <a:extLst>
              <a:ext uri="{FF2B5EF4-FFF2-40B4-BE49-F238E27FC236}">
                <a16:creationId xmlns:a16="http://schemas.microsoft.com/office/drawing/2014/main" id="{4BEC7C41-F988-6265-DB4D-96DA71E0CE06}"/>
              </a:ext>
            </a:extLst>
          </p:cNvPr>
          <p:cNvSpPr/>
          <p:nvPr/>
        </p:nvSpPr>
        <p:spPr>
          <a:xfrm>
            <a:off x="279400" y="1498600"/>
            <a:ext cx="2990850" cy="5397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Trucking – Dump trucks and flatbeds</a:t>
            </a:r>
          </a:p>
        </p:txBody>
      </p:sp>
      <p:sp>
        <p:nvSpPr>
          <p:cNvPr id="17" name="Rectangle 16">
            <a:extLst>
              <a:ext uri="{FF2B5EF4-FFF2-40B4-BE49-F238E27FC236}">
                <a16:creationId xmlns:a16="http://schemas.microsoft.com/office/drawing/2014/main" id="{72322DBC-2321-F633-F314-F95C636943E1}"/>
              </a:ext>
            </a:extLst>
          </p:cNvPr>
          <p:cNvSpPr/>
          <p:nvPr/>
        </p:nvSpPr>
        <p:spPr>
          <a:xfrm>
            <a:off x="275339" y="3162049"/>
            <a:ext cx="2990850" cy="4763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Portajohns</a:t>
            </a:r>
            <a:endParaRPr lang="en-US" dirty="0"/>
          </a:p>
        </p:txBody>
      </p:sp>
      <p:sp>
        <p:nvSpPr>
          <p:cNvPr id="2" name="Rectangle 1">
            <a:extLst>
              <a:ext uri="{FF2B5EF4-FFF2-40B4-BE49-F238E27FC236}">
                <a16:creationId xmlns:a16="http://schemas.microsoft.com/office/drawing/2014/main" id="{B746DA4D-81EE-2A66-E7E8-3C4C93844B23}"/>
              </a:ext>
            </a:extLst>
          </p:cNvPr>
          <p:cNvSpPr/>
          <p:nvPr/>
        </p:nvSpPr>
        <p:spPr>
          <a:xfrm>
            <a:off x="3675828" y="1498600"/>
            <a:ext cx="2914650" cy="5275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Traffic Control</a:t>
            </a:r>
          </a:p>
        </p:txBody>
      </p:sp>
      <p:sp>
        <p:nvSpPr>
          <p:cNvPr id="3" name="Rectangle 2">
            <a:extLst>
              <a:ext uri="{FF2B5EF4-FFF2-40B4-BE49-F238E27FC236}">
                <a16:creationId xmlns:a16="http://schemas.microsoft.com/office/drawing/2014/main" id="{596C4402-A24A-B779-6B55-2C105C8E2C98}"/>
              </a:ext>
            </a:extLst>
          </p:cNvPr>
          <p:cNvSpPr/>
          <p:nvPr/>
        </p:nvSpPr>
        <p:spPr>
          <a:xfrm>
            <a:off x="355125" y="4109319"/>
            <a:ext cx="2914650" cy="5471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Utility Location Services</a:t>
            </a:r>
          </a:p>
        </p:txBody>
      </p:sp>
      <p:sp>
        <p:nvSpPr>
          <p:cNvPr id="4" name="Rectangle 3">
            <a:extLst>
              <a:ext uri="{FF2B5EF4-FFF2-40B4-BE49-F238E27FC236}">
                <a16:creationId xmlns:a16="http://schemas.microsoft.com/office/drawing/2014/main" id="{A2764F72-AB57-0B2E-34FF-AA42521217DD}"/>
              </a:ext>
            </a:extLst>
          </p:cNvPr>
          <p:cNvSpPr/>
          <p:nvPr/>
        </p:nvSpPr>
        <p:spPr>
          <a:xfrm>
            <a:off x="3624899" y="4109319"/>
            <a:ext cx="2914650" cy="5471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Hydro-excavating</a:t>
            </a:r>
          </a:p>
        </p:txBody>
      </p:sp>
      <p:sp>
        <p:nvSpPr>
          <p:cNvPr id="5" name="Rectangle 4">
            <a:extLst>
              <a:ext uri="{FF2B5EF4-FFF2-40B4-BE49-F238E27FC236}">
                <a16:creationId xmlns:a16="http://schemas.microsoft.com/office/drawing/2014/main" id="{A59557A4-D516-7826-120E-1056F101F086}"/>
              </a:ext>
            </a:extLst>
          </p:cNvPr>
          <p:cNvSpPr/>
          <p:nvPr/>
        </p:nvSpPr>
        <p:spPr>
          <a:xfrm>
            <a:off x="3624899" y="2274013"/>
            <a:ext cx="2914650" cy="486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Lodging</a:t>
            </a:r>
          </a:p>
        </p:txBody>
      </p:sp>
      <p:sp>
        <p:nvSpPr>
          <p:cNvPr id="8" name="Rectangle 7">
            <a:extLst>
              <a:ext uri="{FF2B5EF4-FFF2-40B4-BE49-F238E27FC236}">
                <a16:creationId xmlns:a16="http://schemas.microsoft.com/office/drawing/2014/main" id="{D5A1CB22-EAC5-8C05-7033-D83247F22EA1}"/>
              </a:ext>
            </a:extLst>
          </p:cNvPr>
          <p:cNvSpPr/>
          <p:nvPr/>
        </p:nvSpPr>
        <p:spPr>
          <a:xfrm>
            <a:off x="3624899" y="3167968"/>
            <a:ext cx="2914650" cy="486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Disposal</a:t>
            </a:r>
          </a:p>
        </p:txBody>
      </p:sp>
    </p:spTree>
    <p:extLst>
      <p:ext uri="{BB962C8B-B14F-4D97-AF65-F5344CB8AC3E}">
        <p14:creationId xmlns:p14="http://schemas.microsoft.com/office/powerpoint/2010/main" val="67611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D14B49-2D18-8202-7276-A370C278E6E2}"/>
              </a:ext>
            </a:extLst>
          </p:cNvPr>
          <p:cNvSpPr/>
          <p:nvPr/>
        </p:nvSpPr>
        <p:spPr>
          <a:xfrm>
            <a:off x="107950" y="74250"/>
            <a:ext cx="5988050" cy="10179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Project Timeframe</a:t>
            </a:r>
          </a:p>
        </p:txBody>
      </p:sp>
      <p:sp>
        <p:nvSpPr>
          <p:cNvPr id="16" name="Rectangle 15">
            <a:extLst>
              <a:ext uri="{FF2B5EF4-FFF2-40B4-BE49-F238E27FC236}">
                <a16:creationId xmlns:a16="http://schemas.microsoft.com/office/drawing/2014/main" id="{0EDBF465-0B99-D144-F3BB-76FAB94A4ED1}"/>
              </a:ext>
            </a:extLst>
          </p:cNvPr>
          <p:cNvSpPr/>
          <p:nvPr/>
        </p:nvSpPr>
        <p:spPr>
          <a:xfrm>
            <a:off x="361950" y="1562357"/>
            <a:ext cx="3543300" cy="1235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Majority of work will take place from now until Fall of 2024.  We will still have a presence after that into 2025.</a:t>
            </a:r>
          </a:p>
        </p:txBody>
      </p:sp>
      <p:pic>
        <p:nvPicPr>
          <p:cNvPr id="5" name="Picture 4" descr="A construction site with machinery and a pile of dirt&#10;&#10;Description automatically generated">
            <a:extLst>
              <a:ext uri="{FF2B5EF4-FFF2-40B4-BE49-F238E27FC236}">
                <a16:creationId xmlns:a16="http://schemas.microsoft.com/office/drawing/2014/main" id="{073693F7-8FDC-9460-63F4-4E05B646A9A3}"/>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481679" y="1331780"/>
            <a:ext cx="7048278" cy="52862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44340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54B27B26DA8144A6551EB8011A70F8" ma:contentTypeVersion="15" ma:contentTypeDescription="Create a new document." ma:contentTypeScope="" ma:versionID="aa4562b95a45157ea398adc15bfbf6b5">
  <xsd:schema xmlns:xsd="http://www.w3.org/2001/XMLSchema" xmlns:xs="http://www.w3.org/2001/XMLSchema" xmlns:p="http://schemas.microsoft.com/office/2006/metadata/properties" xmlns:ns2="0e124f35-9786-4b76-ae7b-f96a630d7e38" xmlns:ns3="716de2b9-2b42-46f8-86e4-4212e9248482" targetNamespace="http://schemas.microsoft.com/office/2006/metadata/properties" ma:root="true" ma:fieldsID="a833a3c317bb111b41d1a3db1ae01789" ns2:_="" ns3:_="">
    <xsd:import namespace="0e124f35-9786-4b76-ae7b-f96a630d7e38"/>
    <xsd:import namespace="716de2b9-2b42-46f8-86e4-4212e924848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24f35-9786-4b76-ae7b-f96a630d7e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b71b57-1e85-43d2-b9d7-48ed5fe1549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6de2b9-2b42-46f8-86e4-4212e924848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fb880a5-5ff7-4865-bf29-8ce92c50f621}" ma:internalName="TaxCatchAll" ma:showField="CatchAllData" ma:web="716de2b9-2b42-46f8-86e4-4212e92484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124f35-9786-4b76-ae7b-f96a630d7e38">
      <Terms xmlns="http://schemas.microsoft.com/office/infopath/2007/PartnerControls"/>
    </lcf76f155ced4ddcb4097134ff3c332f>
    <TaxCatchAll xmlns="716de2b9-2b42-46f8-86e4-4212e9248482" xsi:nil="true"/>
  </documentManagement>
</p:properties>
</file>

<file path=customXml/itemProps1.xml><?xml version="1.0" encoding="utf-8"?>
<ds:datastoreItem xmlns:ds="http://schemas.openxmlformats.org/officeDocument/2006/customXml" ds:itemID="{64009C07-0748-4C54-8C6D-D87AEF6C559E}"/>
</file>

<file path=customXml/itemProps2.xml><?xml version="1.0" encoding="utf-8"?>
<ds:datastoreItem xmlns:ds="http://schemas.openxmlformats.org/officeDocument/2006/customXml" ds:itemID="{0812FF9C-F303-49DF-8674-96D448A64267}"/>
</file>

<file path=customXml/itemProps3.xml><?xml version="1.0" encoding="utf-8"?>
<ds:datastoreItem xmlns:ds="http://schemas.openxmlformats.org/officeDocument/2006/customXml" ds:itemID="{4B6F9616-4417-4204-9814-A54FCCB76061}"/>
</file>

<file path=docProps/app.xml><?xml version="1.0" encoding="utf-8"?>
<Properties xmlns="http://schemas.openxmlformats.org/officeDocument/2006/extended-properties" xmlns:vt="http://schemas.openxmlformats.org/officeDocument/2006/docPropsVTypes">
  <Template>Office Theme 2013 - 2022</Template>
  <TotalTime>1539</TotalTime>
  <Words>201</Words>
  <Application>Microsoft Office PowerPoint</Application>
  <PresentationFormat>Widescreen</PresentationFormat>
  <Paragraphs>14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Fentress Substation</dc:title>
  <dc:creator>Joel Robinson</dc:creator>
  <cp:lastModifiedBy>Torben Fuessle</cp:lastModifiedBy>
  <cp:revision>29</cp:revision>
  <cp:lastPrinted>2023-07-14T16:31:30Z</cp:lastPrinted>
  <dcterms:created xsi:type="dcterms:W3CDTF">2023-07-05T14:46:16Z</dcterms:created>
  <dcterms:modified xsi:type="dcterms:W3CDTF">2024-02-13T12:16:11Z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0x010100B254B27B26DA8144A6551EB8011A70F8</vt:lpwstr>
  </property>
</Properties>
</file>