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9.xml" ContentType="application/vnd.openxmlformats-officedocument.presentationml.notesSlide+xml"/>
  <Override PartName="/ppt/tags/tag85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6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791" r:id="rId5"/>
  </p:sldMasterIdLst>
  <p:notesMasterIdLst>
    <p:notesMasterId r:id="rId19"/>
  </p:notesMasterIdLst>
  <p:handoutMasterIdLst>
    <p:handoutMasterId r:id="rId20"/>
  </p:handoutMasterIdLst>
  <p:sldIdLst>
    <p:sldId id="2145706181" r:id="rId6"/>
    <p:sldId id="733" r:id="rId7"/>
    <p:sldId id="2145706178" r:id="rId8"/>
    <p:sldId id="2145706180" r:id="rId9"/>
    <p:sldId id="2145706179" r:id="rId10"/>
    <p:sldId id="385" r:id="rId11"/>
    <p:sldId id="2145706185" r:id="rId12"/>
    <p:sldId id="2145706174" r:id="rId13"/>
    <p:sldId id="2145706177" r:id="rId14"/>
    <p:sldId id="2145706168" r:id="rId15"/>
    <p:sldId id="467" r:id="rId16"/>
    <p:sldId id="2145706184" r:id="rId17"/>
    <p:sldId id="2145706183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737930-DBCE-4E28-A4C4-3FDDD86FF9DE}">
          <p14:sldIdLst/>
        </p14:section>
        <p14:section name="Business Development" id="{3EF8736B-5C7B-4ABF-A4A4-0E43B25A4735}">
          <p14:sldIdLst/>
        </p14:section>
        <p14:section name="CVOW Dominion Construction Management" id="{53CB25C1-80AE-4654-949F-29C291707787}">
          <p14:sldIdLst/>
        </p14:section>
        <p14:section name="CVOW Dominion Project Procurement" id="{1425ABC9-77D4-4C64-8401-64242E7B45E2}">
          <p14:sldIdLst>
            <p14:sldId id="2145706181"/>
            <p14:sldId id="733"/>
            <p14:sldId id="2145706178"/>
            <p14:sldId id="2145706180"/>
            <p14:sldId id="2145706179"/>
            <p14:sldId id="385"/>
            <p14:sldId id="2145706185"/>
            <p14:sldId id="2145706174"/>
            <p14:sldId id="2145706177"/>
            <p14:sldId id="2145706168"/>
            <p14:sldId id="467"/>
            <p14:sldId id="2145706184"/>
            <p14:sldId id="21457061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sman, Emma (SGRE COG P OF PP PPMG)" initials="KE(CPOPP" lastIdx="1" clrIdx="0">
    <p:extLst>
      <p:ext uri="{19B8F6BF-5375-455C-9EA6-DF929625EA0E}">
        <p15:presenceInfo xmlns:p15="http://schemas.microsoft.com/office/powerpoint/2012/main" userId="S::Emma.Kinsman@siemensgamesa.com::dcc6e9e7-acee-406e-800a-b65a2c4a5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AD"/>
    <a:srgbClr val="FAB600"/>
    <a:srgbClr val="E6E6E6"/>
    <a:srgbClr val="3C3C3C"/>
    <a:srgbClr val="C6C6C6"/>
    <a:srgbClr val="878787"/>
    <a:srgbClr val="32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41D7A9-D18C-4105-AFFF-2B61AF484E1C}" v="2" dt="2024-02-14T22:42:06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79" autoAdjust="0"/>
  </p:normalViewPr>
  <p:slideViewPr>
    <p:cSldViewPr snapToGrid="0" showGuides="1">
      <p:cViewPr varScale="1">
        <p:scale>
          <a:sx n="102" d="100"/>
          <a:sy n="102" d="100"/>
        </p:scale>
        <p:origin x="95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25"/>
    </p:cViewPr>
  </p:sorterViewPr>
  <p:notesViewPr>
    <p:cSldViewPr snapToGrid="0" showGuides="1">
      <p:cViewPr varScale="1">
        <p:scale>
          <a:sx n="56" d="100"/>
          <a:sy n="56" d="100"/>
        </p:scale>
        <p:origin x="179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Spallone" userId="52b2339b-25ff-4bd5-b3ec-cd8e18ce9b8f" providerId="ADAL" clId="{DA41D7A9-D18C-4105-AFFF-2B61AF484E1C}"/>
    <pc:docChg chg="undo custSel addSld delSld modSld sldOrd modSection">
      <pc:chgData name="Nicholas Spallone" userId="52b2339b-25ff-4bd5-b3ec-cd8e18ce9b8f" providerId="ADAL" clId="{DA41D7A9-D18C-4105-AFFF-2B61AF484E1C}" dt="2024-02-14T22:48:08.594" v="41" actId="47"/>
      <pc:docMkLst>
        <pc:docMk/>
      </pc:docMkLst>
      <pc:sldChg chg="modSp add del mod">
        <pc:chgData name="Nicholas Spallone" userId="52b2339b-25ff-4bd5-b3ec-cd8e18ce9b8f" providerId="ADAL" clId="{DA41D7A9-D18C-4105-AFFF-2B61AF484E1C}" dt="2024-02-14T22:48:08.594" v="41" actId="47"/>
        <pc:sldMkLst>
          <pc:docMk/>
          <pc:sldMk cId="2025998686" sldId="310"/>
        </pc:sldMkLst>
        <pc:graphicFrameChg chg="mod modGraphic">
          <ac:chgData name="Nicholas Spallone" userId="52b2339b-25ff-4bd5-b3ec-cd8e18ce9b8f" providerId="ADAL" clId="{DA41D7A9-D18C-4105-AFFF-2B61AF484E1C}" dt="2024-02-14T22:47:59.423" v="40" actId="1035"/>
          <ac:graphicFrameMkLst>
            <pc:docMk/>
            <pc:sldMk cId="2025998686" sldId="310"/>
            <ac:graphicFrameMk id="4" creationId="{238CEB2F-E646-43B6-B3A2-1A6899E006FC}"/>
          </ac:graphicFrameMkLst>
        </pc:graphicFrameChg>
      </pc:sldChg>
      <pc:sldChg chg="delSp modSp mod">
        <pc:chgData name="Nicholas Spallone" userId="52b2339b-25ff-4bd5-b3ec-cd8e18ce9b8f" providerId="ADAL" clId="{DA41D7A9-D18C-4105-AFFF-2B61AF484E1C}" dt="2024-02-14T22:39:58.281" v="26" actId="478"/>
        <pc:sldMkLst>
          <pc:docMk/>
          <pc:sldMk cId="1772840512" sldId="733"/>
        </pc:sldMkLst>
        <pc:spChg chg="del">
          <ac:chgData name="Nicholas Spallone" userId="52b2339b-25ff-4bd5-b3ec-cd8e18ce9b8f" providerId="ADAL" clId="{DA41D7A9-D18C-4105-AFFF-2B61AF484E1C}" dt="2024-02-14T22:39:58.281" v="26" actId="478"/>
          <ac:spMkLst>
            <pc:docMk/>
            <pc:sldMk cId="1772840512" sldId="733"/>
            <ac:spMk id="3" creationId="{0B118680-DEEF-FE06-78BB-187126888758}"/>
          </ac:spMkLst>
        </pc:spChg>
        <pc:graphicFrameChg chg="modGraphic">
          <ac:chgData name="Nicholas Spallone" userId="52b2339b-25ff-4bd5-b3ec-cd8e18ce9b8f" providerId="ADAL" clId="{DA41D7A9-D18C-4105-AFFF-2B61AF484E1C}" dt="2024-02-14T22:39:33.079" v="17" actId="20577"/>
          <ac:graphicFrameMkLst>
            <pc:docMk/>
            <pc:sldMk cId="1772840512" sldId="733"/>
            <ac:graphicFrameMk id="20" creationId="{FA6A600B-1163-4084-9BF9-5CA3DDFDDF5C}"/>
          </ac:graphicFrameMkLst>
        </pc:graphicFrameChg>
        <pc:graphicFrameChg chg="modGraphic">
          <ac:chgData name="Nicholas Spallone" userId="52b2339b-25ff-4bd5-b3ec-cd8e18ce9b8f" providerId="ADAL" clId="{DA41D7A9-D18C-4105-AFFF-2B61AF484E1C}" dt="2024-02-14T22:39:47.461" v="22" actId="20577"/>
          <ac:graphicFrameMkLst>
            <pc:docMk/>
            <pc:sldMk cId="1772840512" sldId="733"/>
            <ac:graphicFrameMk id="24" creationId="{C332BFCA-2C62-4982-B64E-33D2774D2DF9}"/>
          </ac:graphicFrameMkLst>
        </pc:graphicFrameChg>
        <pc:graphicFrameChg chg="modGraphic">
          <ac:chgData name="Nicholas Spallone" userId="52b2339b-25ff-4bd5-b3ec-cd8e18ce9b8f" providerId="ADAL" clId="{DA41D7A9-D18C-4105-AFFF-2B61AF484E1C}" dt="2024-02-14T22:39:54.050" v="25" actId="20577"/>
          <ac:graphicFrameMkLst>
            <pc:docMk/>
            <pc:sldMk cId="1772840512" sldId="733"/>
            <ac:graphicFrameMk id="28" creationId="{6898552D-D31F-44F3-A64E-3F10C0143D23}"/>
          </ac:graphicFrameMkLst>
        </pc:graphicFrameChg>
      </pc:sldChg>
      <pc:sldChg chg="add del">
        <pc:chgData name="Nicholas Spallone" userId="52b2339b-25ff-4bd5-b3ec-cd8e18ce9b8f" providerId="ADAL" clId="{DA41D7A9-D18C-4105-AFFF-2B61AF484E1C}" dt="2024-02-14T22:48:08.594" v="41" actId="47"/>
        <pc:sldMkLst>
          <pc:docMk/>
          <pc:sldMk cId="2317095228" sldId="2145706167"/>
        </pc:sldMkLst>
      </pc:sldChg>
      <pc:sldChg chg="addSp delSp modSp mod">
        <pc:chgData name="Nicholas Spallone" userId="52b2339b-25ff-4bd5-b3ec-cd8e18ce9b8f" providerId="ADAL" clId="{DA41D7A9-D18C-4105-AFFF-2B61AF484E1C}" dt="2024-02-14T22:42:26.732" v="31" actId="6549"/>
        <pc:sldMkLst>
          <pc:docMk/>
          <pc:sldMk cId="2347819056" sldId="2145706168"/>
        </pc:sldMkLst>
        <pc:spChg chg="add del mod">
          <ac:chgData name="Nicholas Spallone" userId="52b2339b-25ff-4bd5-b3ec-cd8e18ce9b8f" providerId="ADAL" clId="{DA41D7A9-D18C-4105-AFFF-2B61AF484E1C}" dt="2024-02-14T22:42:26.732" v="31" actId="6549"/>
          <ac:spMkLst>
            <pc:docMk/>
            <pc:sldMk cId="2347819056" sldId="2145706168"/>
            <ac:spMk id="56" creationId="{00000000-0000-0000-0000-000000000000}"/>
          </ac:spMkLst>
        </pc:spChg>
      </pc:sldChg>
      <pc:sldChg chg="add del ord">
        <pc:chgData name="Nicholas Spallone" userId="52b2339b-25ff-4bd5-b3ec-cd8e18ce9b8f" providerId="ADAL" clId="{DA41D7A9-D18C-4105-AFFF-2B61AF484E1C}" dt="2024-02-14T22:48:08.594" v="41" actId="47"/>
        <pc:sldMkLst>
          <pc:docMk/>
          <pc:sldMk cId="1732251409" sldId="2145706172"/>
        </pc:sldMkLst>
      </pc:sldChg>
      <pc:sldChg chg="add del">
        <pc:chgData name="Nicholas Spallone" userId="52b2339b-25ff-4bd5-b3ec-cd8e18ce9b8f" providerId="ADAL" clId="{DA41D7A9-D18C-4105-AFFF-2B61AF484E1C}" dt="2024-02-14T22:48:08.594" v="41" actId="47"/>
        <pc:sldMkLst>
          <pc:docMk/>
          <pc:sldMk cId="1348232218" sldId="21457061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B5773-675A-4402-9365-98D956D0C8D4}" type="doc">
      <dgm:prSet loTypeId="urn:microsoft.com/office/officeart/2005/8/layout/radial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3DD1F2A-0C48-40DC-B3DF-E2EEEC92EE61}">
      <dgm:prSet phldrT="[Text]" custT="1"/>
      <dgm:spPr/>
      <dgm:t>
        <a:bodyPr/>
        <a:lstStyle/>
        <a:p>
          <a:r>
            <a:rPr lang="da-DK" sz="1600" b="1"/>
            <a:t>SCF Evaluation</a:t>
          </a:r>
          <a:endParaRPr lang="en-US" sz="1600" b="1"/>
        </a:p>
      </dgm:t>
    </dgm:pt>
    <dgm:pt modelId="{88FBCDD6-B11E-4D9D-B5F6-8F9159F9D58F}" type="parTrans" cxnId="{50197EA6-0CD2-47F8-A4C0-AE003DB350DE}">
      <dgm:prSet/>
      <dgm:spPr/>
      <dgm:t>
        <a:bodyPr/>
        <a:lstStyle/>
        <a:p>
          <a:endParaRPr lang="en-US" sz="900"/>
        </a:p>
      </dgm:t>
    </dgm:pt>
    <dgm:pt modelId="{D9A4FDF4-0C96-4B03-B5AF-07A3B8D0DB78}" type="sibTrans" cxnId="{50197EA6-0CD2-47F8-A4C0-AE003DB350DE}">
      <dgm:prSet/>
      <dgm:spPr/>
      <dgm:t>
        <a:bodyPr/>
        <a:lstStyle/>
        <a:p>
          <a:endParaRPr lang="en-US" sz="900"/>
        </a:p>
      </dgm:t>
    </dgm:pt>
    <dgm:pt modelId="{829F40C4-3175-4C28-A0B3-84782BA4782B}">
      <dgm:prSet phldrT="[Text]" custT="1"/>
      <dgm:spPr/>
      <dgm:t>
        <a:bodyPr lIns="0" rIns="0"/>
        <a:lstStyle/>
        <a:p>
          <a:r>
            <a:rPr lang="da-DK" sz="1200" b="1"/>
            <a:t>Procurement</a:t>
          </a:r>
          <a:endParaRPr lang="en-US" sz="1200" b="1"/>
        </a:p>
      </dgm:t>
    </dgm:pt>
    <dgm:pt modelId="{F780CB77-6AC5-458D-B509-77B0420D564C}" type="parTrans" cxnId="{5B3E367C-1E1E-4E40-B8A4-C38F981A160D}">
      <dgm:prSet/>
      <dgm:spPr/>
      <dgm:t>
        <a:bodyPr/>
        <a:lstStyle/>
        <a:p>
          <a:endParaRPr lang="en-US" sz="900"/>
        </a:p>
      </dgm:t>
    </dgm:pt>
    <dgm:pt modelId="{A53EC5F6-DC64-4CDD-BC1A-6D091F590F46}" type="sibTrans" cxnId="{5B3E367C-1E1E-4E40-B8A4-C38F981A160D}">
      <dgm:prSet/>
      <dgm:spPr/>
      <dgm:t>
        <a:bodyPr/>
        <a:lstStyle/>
        <a:p>
          <a:endParaRPr lang="en-US" sz="900"/>
        </a:p>
      </dgm:t>
    </dgm:pt>
    <dgm:pt modelId="{E92594B5-6451-411E-B86B-5CD69C65D8E3}">
      <dgm:prSet phldrT="[Text]" custT="1"/>
      <dgm:spPr/>
      <dgm:t>
        <a:bodyPr/>
        <a:lstStyle/>
        <a:p>
          <a:r>
            <a:rPr lang="da-DK" sz="1200" b="1"/>
            <a:t>Techno-logy</a:t>
          </a:r>
          <a:endParaRPr lang="en-US" sz="1200" b="1"/>
        </a:p>
      </dgm:t>
    </dgm:pt>
    <dgm:pt modelId="{E5F3F5EE-AF10-4DA2-93F0-E79F20E9C24F}" type="parTrans" cxnId="{54E4EE45-1FD0-4063-BA82-80C0D36B2263}">
      <dgm:prSet/>
      <dgm:spPr/>
      <dgm:t>
        <a:bodyPr/>
        <a:lstStyle/>
        <a:p>
          <a:endParaRPr lang="en-US" sz="900"/>
        </a:p>
      </dgm:t>
    </dgm:pt>
    <dgm:pt modelId="{EF551322-F39F-4BF1-83B5-5439082BC398}" type="sibTrans" cxnId="{54E4EE45-1FD0-4063-BA82-80C0D36B2263}">
      <dgm:prSet/>
      <dgm:spPr/>
      <dgm:t>
        <a:bodyPr/>
        <a:lstStyle/>
        <a:p>
          <a:endParaRPr lang="en-US" sz="900"/>
        </a:p>
      </dgm:t>
    </dgm:pt>
    <dgm:pt modelId="{47A406F4-652E-464D-A763-30268B7754DD}">
      <dgm:prSet phldrT="[Text]" custT="1"/>
      <dgm:spPr/>
      <dgm:t>
        <a:bodyPr lIns="0" rIns="0"/>
        <a:lstStyle/>
        <a:p>
          <a:r>
            <a:rPr lang="da-DK" sz="1200" b="1" dirty="0" err="1"/>
            <a:t>Logistics</a:t>
          </a:r>
          <a:endParaRPr lang="en-US" sz="1200" b="1" dirty="0"/>
        </a:p>
      </dgm:t>
    </dgm:pt>
    <dgm:pt modelId="{65D8C2D3-516C-4C2F-A494-B17C689D3E2A}" type="parTrans" cxnId="{46BCDF75-C841-4B0D-A93F-EEBCA4B9018D}">
      <dgm:prSet/>
      <dgm:spPr/>
      <dgm:t>
        <a:bodyPr/>
        <a:lstStyle/>
        <a:p>
          <a:endParaRPr lang="en-US" sz="900"/>
        </a:p>
      </dgm:t>
    </dgm:pt>
    <dgm:pt modelId="{7559FFCD-62B6-491E-A28E-2E2650CB664E}" type="sibTrans" cxnId="{46BCDF75-C841-4B0D-A93F-EEBCA4B9018D}">
      <dgm:prSet/>
      <dgm:spPr/>
      <dgm:t>
        <a:bodyPr/>
        <a:lstStyle/>
        <a:p>
          <a:endParaRPr lang="en-US" sz="900"/>
        </a:p>
      </dgm:t>
    </dgm:pt>
    <dgm:pt modelId="{ACFA5B9C-90BE-4A14-96E0-F79BA1ECE2BF}">
      <dgm:prSet phldrT="[Text]" custT="1"/>
      <dgm:spPr/>
      <dgm:t>
        <a:bodyPr/>
        <a:lstStyle/>
        <a:p>
          <a:r>
            <a:rPr lang="da-DK" sz="1200" b="1" dirty="0" err="1"/>
            <a:t>Quality</a:t>
          </a:r>
          <a:r>
            <a:rPr lang="en-DE" sz="1200" b="1" dirty="0"/>
            <a:t> and HSE</a:t>
          </a:r>
          <a:endParaRPr lang="en-US" sz="1200" b="1" dirty="0"/>
        </a:p>
      </dgm:t>
    </dgm:pt>
    <dgm:pt modelId="{D658EE70-F2CD-43B9-B4FB-A4C11DBF8D23}" type="parTrans" cxnId="{A99C5C63-8AC5-48C8-A37F-32E0D6289FBA}">
      <dgm:prSet/>
      <dgm:spPr/>
      <dgm:t>
        <a:bodyPr/>
        <a:lstStyle/>
        <a:p>
          <a:endParaRPr lang="en-US" sz="900"/>
        </a:p>
      </dgm:t>
    </dgm:pt>
    <dgm:pt modelId="{BD33675F-3073-4C88-AD9D-41732B7BC668}" type="sibTrans" cxnId="{A99C5C63-8AC5-48C8-A37F-32E0D6289FBA}">
      <dgm:prSet/>
      <dgm:spPr/>
      <dgm:t>
        <a:bodyPr/>
        <a:lstStyle/>
        <a:p>
          <a:endParaRPr lang="en-US" sz="900"/>
        </a:p>
      </dgm:t>
    </dgm:pt>
    <dgm:pt modelId="{5E6F8E3B-CFDB-4678-B137-BEA6A82D1E30}" type="pres">
      <dgm:prSet presAssocID="{84FB5773-675A-4402-9365-98D956D0C8D4}" presName="composite" presStyleCnt="0">
        <dgm:presLayoutVars>
          <dgm:chMax val="1"/>
          <dgm:dir/>
          <dgm:resizeHandles val="exact"/>
        </dgm:presLayoutVars>
      </dgm:prSet>
      <dgm:spPr/>
    </dgm:pt>
    <dgm:pt modelId="{1528F0CF-1602-49D6-813F-CD5929929D24}" type="pres">
      <dgm:prSet presAssocID="{84FB5773-675A-4402-9365-98D956D0C8D4}" presName="radial" presStyleCnt="0">
        <dgm:presLayoutVars>
          <dgm:animLvl val="ctr"/>
        </dgm:presLayoutVars>
      </dgm:prSet>
      <dgm:spPr/>
    </dgm:pt>
    <dgm:pt modelId="{8B3D2B9A-D41E-47AC-930A-2A508BBDE64B}" type="pres">
      <dgm:prSet presAssocID="{63DD1F2A-0C48-40DC-B3DF-E2EEEC92EE61}" presName="centerShape" presStyleLbl="vennNode1" presStyleIdx="0" presStyleCnt="5" custLinFactNeighborX="4044"/>
      <dgm:spPr/>
    </dgm:pt>
    <dgm:pt modelId="{57A933AA-39CD-42C2-AFEC-059D7A5C3CC9}" type="pres">
      <dgm:prSet presAssocID="{829F40C4-3175-4C28-A0B3-84782BA4782B}" presName="node" presStyleLbl="vennNode1" presStyleIdx="1" presStyleCnt="5" custScaleX="110639" custScaleY="110639" custRadScaleRad="87932" custRadScaleInc="-49770">
        <dgm:presLayoutVars>
          <dgm:bulletEnabled val="1"/>
        </dgm:presLayoutVars>
      </dgm:prSet>
      <dgm:spPr/>
    </dgm:pt>
    <dgm:pt modelId="{9602A158-3896-4382-A039-28880ABE1BF2}" type="pres">
      <dgm:prSet presAssocID="{E92594B5-6451-411E-B86B-5CD69C65D8E3}" presName="node" presStyleLbl="vennNode1" presStyleIdx="2" presStyleCnt="5" custScaleX="110639" custScaleY="110639" custRadScaleRad="95666" custRadScaleInc="-45239">
        <dgm:presLayoutVars>
          <dgm:bulletEnabled val="1"/>
        </dgm:presLayoutVars>
      </dgm:prSet>
      <dgm:spPr/>
    </dgm:pt>
    <dgm:pt modelId="{F2EBF63A-FD8C-457D-8051-DD7A6FB25B55}" type="pres">
      <dgm:prSet presAssocID="{47A406F4-652E-464D-A763-30268B7754DD}" presName="node" presStyleLbl="vennNode1" presStyleIdx="3" presStyleCnt="5" custScaleX="110639" custScaleY="110639" custRadScaleRad="92203" custRadScaleInc="-57616">
        <dgm:presLayoutVars>
          <dgm:bulletEnabled val="1"/>
        </dgm:presLayoutVars>
      </dgm:prSet>
      <dgm:spPr/>
    </dgm:pt>
    <dgm:pt modelId="{480D6885-1FFF-4EC4-995A-487EE38BB2FD}" type="pres">
      <dgm:prSet presAssocID="{ACFA5B9C-90BE-4A14-96E0-F79BA1ECE2BF}" presName="node" presStyleLbl="vennNode1" presStyleIdx="4" presStyleCnt="5" custScaleX="110639" custScaleY="110639" custRadScaleRad="87126" custRadScaleInc="-45354">
        <dgm:presLayoutVars>
          <dgm:bulletEnabled val="1"/>
        </dgm:presLayoutVars>
      </dgm:prSet>
      <dgm:spPr/>
    </dgm:pt>
  </dgm:ptLst>
  <dgm:cxnLst>
    <dgm:cxn modelId="{197C411B-A0C7-40B9-9DB5-4CAFFC9B8308}" type="presOf" srcId="{ACFA5B9C-90BE-4A14-96E0-F79BA1ECE2BF}" destId="{480D6885-1FFF-4EC4-995A-487EE38BB2FD}" srcOrd="0" destOrd="0" presId="urn:microsoft.com/office/officeart/2005/8/layout/radial3"/>
    <dgm:cxn modelId="{AFB3BF1D-928F-43B4-BD24-91E469F155CB}" type="presOf" srcId="{63DD1F2A-0C48-40DC-B3DF-E2EEEC92EE61}" destId="{8B3D2B9A-D41E-47AC-930A-2A508BBDE64B}" srcOrd="0" destOrd="0" presId="urn:microsoft.com/office/officeart/2005/8/layout/radial3"/>
    <dgm:cxn modelId="{CDCFA541-BF31-46D2-8AC2-63C5D44B898C}" type="presOf" srcId="{84FB5773-675A-4402-9365-98D956D0C8D4}" destId="{5E6F8E3B-CFDB-4678-B137-BEA6A82D1E30}" srcOrd="0" destOrd="0" presId="urn:microsoft.com/office/officeart/2005/8/layout/radial3"/>
    <dgm:cxn modelId="{A99C5C63-8AC5-48C8-A37F-32E0D6289FBA}" srcId="{63DD1F2A-0C48-40DC-B3DF-E2EEEC92EE61}" destId="{ACFA5B9C-90BE-4A14-96E0-F79BA1ECE2BF}" srcOrd="3" destOrd="0" parTransId="{D658EE70-F2CD-43B9-B4FB-A4C11DBF8D23}" sibTransId="{BD33675F-3073-4C88-AD9D-41732B7BC668}"/>
    <dgm:cxn modelId="{DDC6B663-3627-4A6E-9049-0D98DBB54FA7}" type="presOf" srcId="{E92594B5-6451-411E-B86B-5CD69C65D8E3}" destId="{9602A158-3896-4382-A039-28880ABE1BF2}" srcOrd="0" destOrd="0" presId="urn:microsoft.com/office/officeart/2005/8/layout/radial3"/>
    <dgm:cxn modelId="{54E4EE45-1FD0-4063-BA82-80C0D36B2263}" srcId="{63DD1F2A-0C48-40DC-B3DF-E2EEEC92EE61}" destId="{E92594B5-6451-411E-B86B-5CD69C65D8E3}" srcOrd="1" destOrd="0" parTransId="{E5F3F5EE-AF10-4DA2-93F0-E79F20E9C24F}" sibTransId="{EF551322-F39F-4BF1-83B5-5439082BC398}"/>
    <dgm:cxn modelId="{46BCDF75-C841-4B0D-A93F-EEBCA4B9018D}" srcId="{63DD1F2A-0C48-40DC-B3DF-E2EEEC92EE61}" destId="{47A406F4-652E-464D-A763-30268B7754DD}" srcOrd="2" destOrd="0" parTransId="{65D8C2D3-516C-4C2F-A494-B17C689D3E2A}" sibTransId="{7559FFCD-62B6-491E-A28E-2E2650CB664E}"/>
    <dgm:cxn modelId="{C6D3FD75-5180-42DB-8716-9073572D3C99}" type="presOf" srcId="{47A406F4-652E-464D-A763-30268B7754DD}" destId="{F2EBF63A-FD8C-457D-8051-DD7A6FB25B55}" srcOrd="0" destOrd="0" presId="urn:microsoft.com/office/officeart/2005/8/layout/radial3"/>
    <dgm:cxn modelId="{8F14D77B-CF35-41EB-BBF9-D224F8C3DB40}" type="presOf" srcId="{829F40C4-3175-4C28-A0B3-84782BA4782B}" destId="{57A933AA-39CD-42C2-AFEC-059D7A5C3CC9}" srcOrd="0" destOrd="0" presId="urn:microsoft.com/office/officeart/2005/8/layout/radial3"/>
    <dgm:cxn modelId="{5B3E367C-1E1E-4E40-B8A4-C38F981A160D}" srcId="{63DD1F2A-0C48-40DC-B3DF-E2EEEC92EE61}" destId="{829F40C4-3175-4C28-A0B3-84782BA4782B}" srcOrd="0" destOrd="0" parTransId="{F780CB77-6AC5-458D-B509-77B0420D564C}" sibTransId="{A53EC5F6-DC64-4CDD-BC1A-6D091F590F46}"/>
    <dgm:cxn modelId="{50197EA6-0CD2-47F8-A4C0-AE003DB350DE}" srcId="{84FB5773-675A-4402-9365-98D956D0C8D4}" destId="{63DD1F2A-0C48-40DC-B3DF-E2EEEC92EE61}" srcOrd="0" destOrd="0" parTransId="{88FBCDD6-B11E-4D9D-B5F6-8F9159F9D58F}" sibTransId="{D9A4FDF4-0C96-4B03-B5AF-07A3B8D0DB78}"/>
    <dgm:cxn modelId="{B5450E48-373B-4388-84B4-4FFB0B81BB13}" type="presParOf" srcId="{5E6F8E3B-CFDB-4678-B137-BEA6A82D1E30}" destId="{1528F0CF-1602-49D6-813F-CD5929929D24}" srcOrd="0" destOrd="0" presId="urn:microsoft.com/office/officeart/2005/8/layout/radial3"/>
    <dgm:cxn modelId="{F51A2374-4E04-4DD2-A794-2F368B7417C9}" type="presParOf" srcId="{1528F0CF-1602-49D6-813F-CD5929929D24}" destId="{8B3D2B9A-D41E-47AC-930A-2A508BBDE64B}" srcOrd="0" destOrd="0" presId="urn:microsoft.com/office/officeart/2005/8/layout/radial3"/>
    <dgm:cxn modelId="{392EA80C-F1BB-4165-A3A8-74073BFF37C2}" type="presParOf" srcId="{1528F0CF-1602-49D6-813F-CD5929929D24}" destId="{57A933AA-39CD-42C2-AFEC-059D7A5C3CC9}" srcOrd="1" destOrd="0" presId="urn:microsoft.com/office/officeart/2005/8/layout/radial3"/>
    <dgm:cxn modelId="{F5F8BB38-5172-45B5-8AFE-7A6C798A6CB4}" type="presParOf" srcId="{1528F0CF-1602-49D6-813F-CD5929929D24}" destId="{9602A158-3896-4382-A039-28880ABE1BF2}" srcOrd="2" destOrd="0" presId="urn:microsoft.com/office/officeart/2005/8/layout/radial3"/>
    <dgm:cxn modelId="{9201C9FA-CD2B-4EB1-9625-6E33C7A59119}" type="presParOf" srcId="{1528F0CF-1602-49D6-813F-CD5929929D24}" destId="{F2EBF63A-FD8C-457D-8051-DD7A6FB25B55}" srcOrd="3" destOrd="0" presId="urn:microsoft.com/office/officeart/2005/8/layout/radial3"/>
    <dgm:cxn modelId="{3C8EE4BE-6C92-4F15-BCA9-00D78CC681F6}" type="presParOf" srcId="{1528F0CF-1602-49D6-813F-CD5929929D24}" destId="{480D6885-1FFF-4EC4-995A-487EE38BB2F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D2B9A-D41E-47AC-930A-2A508BBDE64B}">
      <dsp:nvSpPr>
        <dsp:cNvPr id="0" name=""/>
        <dsp:cNvSpPr/>
      </dsp:nvSpPr>
      <dsp:spPr>
        <a:xfrm>
          <a:off x="889754" y="700843"/>
          <a:ext cx="1745960" cy="1745960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/>
            <a:t>SCF Evaluation</a:t>
          </a:r>
          <a:endParaRPr lang="en-US" sz="1600" b="1" kern="1200"/>
        </a:p>
      </dsp:txBody>
      <dsp:txXfrm>
        <a:off x="1145444" y="956533"/>
        <a:ext cx="1234580" cy="1234580"/>
      </dsp:txXfrm>
    </dsp:sp>
    <dsp:sp modelId="{57A933AA-39CD-42C2-AFEC-059D7A5C3CC9}">
      <dsp:nvSpPr>
        <dsp:cNvPr id="0" name=""/>
        <dsp:cNvSpPr/>
      </dsp:nvSpPr>
      <dsp:spPr>
        <a:xfrm>
          <a:off x="483432" y="381376"/>
          <a:ext cx="965856" cy="965856"/>
        </a:xfrm>
        <a:prstGeom prst="ellipse">
          <a:avLst/>
        </a:prstGeom>
        <a:solidFill>
          <a:schemeClr val="accent1">
            <a:shade val="80000"/>
            <a:alpha val="50000"/>
            <a:hueOff val="-201489"/>
            <a:satOff val="-20306"/>
            <a:lumOff val="227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/>
            <a:t>Procurement</a:t>
          </a:r>
          <a:endParaRPr lang="en-US" sz="1200" b="1" kern="1200"/>
        </a:p>
      </dsp:txBody>
      <dsp:txXfrm>
        <a:off x="624878" y="522822"/>
        <a:ext cx="682964" cy="682964"/>
      </dsp:txXfrm>
    </dsp:sp>
    <dsp:sp modelId="{9602A158-3896-4382-A039-28880ABE1BF2}">
      <dsp:nvSpPr>
        <dsp:cNvPr id="0" name=""/>
        <dsp:cNvSpPr/>
      </dsp:nvSpPr>
      <dsp:spPr>
        <a:xfrm>
          <a:off x="2012312" y="381362"/>
          <a:ext cx="965856" cy="965856"/>
        </a:xfrm>
        <a:prstGeom prst="ellipse">
          <a:avLst/>
        </a:prstGeom>
        <a:solidFill>
          <a:schemeClr val="accent1">
            <a:shade val="80000"/>
            <a:alpha val="50000"/>
            <a:hueOff val="-402979"/>
            <a:satOff val="-40612"/>
            <a:lumOff val="45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/>
            <a:t>Techno-logy</a:t>
          </a:r>
          <a:endParaRPr lang="en-US" sz="1200" b="1" kern="1200"/>
        </a:p>
      </dsp:txBody>
      <dsp:txXfrm>
        <a:off x="2153758" y="522808"/>
        <a:ext cx="682964" cy="682964"/>
      </dsp:txXfrm>
    </dsp:sp>
    <dsp:sp modelId="{F2EBF63A-FD8C-457D-8051-DD7A6FB25B55}">
      <dsp:nvSpPr>
        <dsp:cNvPr id="0" name=""/>
        <dsp:cNvSpPr/>
      </dsp:nvSpPr>
      <dsp:spPr>
        <a:xfrm>
          <a:off x="2012326" y="1738432"/>
          <a:ext cx="965856" cy="965856"/>
        </a:xfrm>
        <a:prstGeom prst="ellipse">
          <a:avLst/>
        </a:prstGeom>
        <a:solidFill>
          <a:schemeClr val="accent1">
            <a:shade val="80000"/>
            <a:alpha val="50000"/>
            <a:hueOff val="-402979"/>
            <a:satOff val="-40612"/>
            <a:lumOff val="45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 err="1"/>
            <a:t>Logistics</a:t>
          </a:r>
          <a:endParaRPr lang="en-US" sz="1200" b="1" kern="1200" dirty="0"/>
        </a:p>
      </dsp:txBody>
      <dsp:txXfrm>
        <a:off x="2153772" y="1879878"/>
        <a:ext cx="682964" cy="682964"/>
      </dsp:txXfrm>
    </dsp:sp>
    <dsp:sp modelId="{480D6885-1FFF-4EC4-995A-487EE38BB2FD}">
      <dsp:nvSpPr>
        <dsp:cNvPr id="0" name=""/>
        <dsp:cNvSpPr/>
      </dsp:nvSpPr>
      <dsp:spPr>
        <a:xfrm>
          <a:off x="438143" y="1738444"/>
          <a:ext cx="965856" cy="965856"/>
        </a:xfrm>
        <a:prstGeom prst="ellipse">
          <a:avLst/>
        </a:prstGeom>
        <a:solidFill>
          <a:schemeClr val="accent1">
            <a:shade val="80000"/>
            <a:alpha val="50000"/>
            <a:hueOff val="-201489"/>
            <a:satOff val="-20306"/>
            <a:lumOff val="227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 err="1"/>
            <a:t>Quality</a:t>
          </a:r>
          <a:r>
            <a:rPr lang="en-DE" sz="1200" b="1" kern="1200" dirty="0"/>
            <a:t> and HSE</a:t>
          </a:r>
          <a:endParaRPr lang="en-US" sz="1200" b="1" kern="1200" dirty="0"/>
        </a:p>
      </dsp:txBody>
      <dsp:txXfrm>
        <a:off x="579589" y="1879890"/>
        <a:ext cx="682964" cy="68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086C-B616-4B0D-A7AA-E48C1FEB8AA6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9776B-B2D8-46C8-9A32-59F673B47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8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8D44-6B5F-46F2-9D01-C2425732654F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7CB4E-B5C6-4A1E-9330-2A5FF13B8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CB4E-B5C6-4A1E-9330-2A5FF13B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23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7489" indent="-272111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8445" indent="-217689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3822" indent="-217689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59200" indent="-217689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94578" indent="-217689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29956" indent="-217689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65333" indent="-217689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00712" indent="-217689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Memo </a:t>
            </a:r>
            <a:fld id="{16EFEE22-94BC-48F4-87C1-8128EAB9DD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CB4E-B5C6-4A1E-9330-2A5FF13B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8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638" y="1981200"/>
            <a:ext cx="9509125" cy="53482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005959" y="7625875"/>
            <a:ext cx="8047664" cy="29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1414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number - Project name</a:t>
            </a:r>
          </a:p>
        </p:txBody>
      </p:sp>
    </p:spTree>
    <p:extLst>
      <p:ext uri="{BB962C8B-B14F-4D97-AF65-F5344CB8AC3E}">
        <p14:creationId xmlns:p14="http://schemas.microsoft.com/office/powerpoint/2010/main" val="426877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CB4E-B5C6-4A1E-9330-2A5FF13B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>
          <a:xfrm>
            <a:off x="679768" y="4777194"/>
            <a:ext cx="5438140" cy="18466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2800" dirty="0"/>
              <a:t>Some SGRE Procurement opportunities – 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600" dirty="0"/>
              <a:t>Local tooling suppliers with out-of-hours availability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600" dirty="0"/>
              <a:t>Local fabrication and Repair workshops, local to Hull and Humberside areas (Non-Critical)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Suppliers for site infrastructure as needed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Modular Portacabins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Standard Onshore Containers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Warehouse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Couriers and pallet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Long term accommodation solutions, serviced or otherwise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Taxi and Airport transportation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PPE suppliers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Waste management providers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Consumables suppliers with out-of-hours availability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On-site Signage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92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CB4E-B5C6-4A1E-9330-2A5FF13B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>
          <a:xfrm>
            <a:off x="679768" y="4777194"/>
            <a:ext cx="5438140" cy="18466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2800" dirty="0"/>
              <a:t>Some SGRE Procurement opportunities – 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600" dirty="0"/>
              <a:t>Local tooling suppliers with out-of-hours availability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600" dirty="0"/>
              <a:t>Local fabrication and Repair workshops, local to Hull and Humberside areas (Non-Critical)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Suppliers for site infrastructure as needed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Modular Portacabins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Standard Onshore Containers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Warehouse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Couriers and pallet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Long term accommodation solutions, serviced or otherwise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Taxi and Airport transportation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PPE suppliers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Waste management providers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Consumables suppliers with out-of-hours availability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On-site Signage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82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CB4E-B5C6-4A1E-9330-2A5FF13B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>
          <a:xfrm>
            <a:off x="679768" y="4777194"/>
            <a:ext cx="5438140" cy="18466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2800" dirty="0"/>
              <a:t>Some SGRE Procurement opportunities – 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600" dirty="0"/>
              <a:t>Local tooling suppliers with out-of-hours availability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600" dirty="0"/>
              <a:t>Local fabrication and Repair workshops, local to Hull and Humberside areas (Non-Critical)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Suppliers for site infrastructure as needed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Modular Portacabins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Standard Onshore Containers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Warehouse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Couriers and pallet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Long term accommodation solutions, serviced or otherwise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Taxi and Airport transportation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PPE suppliers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Waste management providers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Consumables suppliers with out-of-hours availability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On-site Signage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34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overall procurement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organization within Offshore has 3 main sub-units: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Procurement: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 for all turbine related components. These a</a:t>
            </a:r>
            <a:r>
              <a:rPr lang="en-GB" dirty="0"/>
              <a:t>re all items such as raw materials, standard and specialized parts, sub-assemblies and other direct related services, which are externally purchased by Siemens employees based on MRP (material requirement planning) requirements to assemble or manufacture a complete product as well as for service needs – highlighted in the Yellow callout boxes.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Indirect Procurement: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 for all catalogue items, i.e., office supplies, travel services, rental cars, hotels etc., IT, trainings, mailing services etc. </a:t>
            </a:r>
          </a:p>
          <a:p>
            <a:pPr marL="228600" indent="-228600">
              <a:buAutoNum type="arabicParenR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Procurement: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 for all services and goods which are not covered within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Procurement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without ECN and often project specific.  I.e., logistics, construction, pre-assembly / site set-up of Pre-assembly requirements./Commissioning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Harbour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Civil works, fabrication of noncritical items, Plant hire, personnel safety equipment, warehouse articles, Office supplies, Accommodation. </a:t>
            </a:r>
          </a:p>
          <a:p>
            <a:pPr marL="228600" indent="-228600">
              <a:buAutoNum type="arabicParenR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Procurement Managers act as </a:t>
            </a:r>
            <a:r>
              <a:rPr lang="en-US" b="1" dirty="0"/>
              <a:t>Direct interface to the Project execution team for Project and Indirect Procurement. </a:t>
            </a: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C-BOP civil balance of plant and E-BOP electrical balance of plant</a:t>
            </a:r>
            <a:endParaRPr lang="de-DE" dirty="0"/>
          </a:p>
          <a:p>
            <a:endParaRPr lang="en-GB" dirty="0"/>
          </a:p>
          <a:p>
            <a:r>
              <a:rPr lang="en-GB" dirty="0"/>
              <a:t>Opportunities for Local suppliers in the Purple box. Tendering performed on a Project-by-Project Basis</a:t>
            </a:r>
          </a:p>
          <a:p>
            <a:endParaRPr lang="en-GB" dirty="0"/>
          </a:p>
          <a:p>
            <a:r>
              <a:rPr lang="en-GB" dirty="0"/>
              <a:t>Main Comments tenders fall within the Direct procurement category and are led by the Strategic Procurement team on an annual CAPEX.</a:t>
            </a:r>
          </a:p>
          <a:p>
            <a:endParaRPr lang="en-GB" dirty="0"/>
          </a:p>
          <a:p>
            <a:r>
              <a:rPr lang="en-GB" dirty="0"/>
              <a:t>Direct Materials</a:t>
            </a:r>
          </a:p>
          <a:p>
            <a:r>
              <a:rPr lang="en-GB" dirty="0"/>
              <a:t>Fasteners</a:t>
            </a:r>
          </a:p>
          <a:p>
            <a:r>
              <a:rPr lang="en-GB" dirty="0"/>
              <a:t>Towers</a:t>
            </a:r>
          </a:p>
          <a:p>
            <a:r>
              <a:rPr lang="en-GB" dirty="0"/>
              <a:t>Steel castings </a:t>
            </a:r>
          </a:p>
          <a:p>
            <a:endParaRPr lang="en-GB" dirty="0"/>
          </a:p>
          <a:p>
            <a:r>
              <a:rPr lang="en-US" sz="1200" i="1" dirty="0"/>
              <a:t>Blade Materials and components</a:t>
            </a:r>
            <a:endParaRPr lang="en-GB" sz="1200" i="1" dirty="0"/>
          </a:p>
          <a:p>
            <a:r>
              <a:rPr lang="en-US" sz="1200" dirty="0"/>
              <a:t>1) glass fiber</a:t>
            </a:r>
            <a:endParaRPr lang="en-GB" sz="1200" dirty="0"/>
          </a:p>
          <a:p>
            <a:r>
              <a:rPr lang="en-US" sz="1200" dirty="0"/>
              <a:t>2) epoxy resins</a:t>
            </a:r>
            <a:endParaRPr lang="en-GB" sz="1200" dirty="0"/>
          </a:p>
          <a:p>
            <a:r>
              <a:rPr lang="en-US" sz="1200" dirty="0"/>
              <a:t>3) carbon fiber</a:t>
            </a:r>
            <a:endParaRPr lang="en-GB" sz="1200" dirty="0"/>
          </a:p>
          <a:p>
            <a:r>
              <a:rPr lang="en-US" sz="1200" dirty="0"/>
              <a:t>4) small steel parts</a:t>
            </a:r>
            <a:endParaRPr lang="en-GB" sz="1200" dirty="0"/>
          </a:p>
          <a:p>
            <a:r>
              <a:rPr lang="en-US" sz="1200" dirty="0"/>
              <a:t>5) composite sub-components ; e.g. root segments, spars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CB4E-B5C6-4A1E-9330-2A5FF13B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802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CB4E-B5C6-4A1E-9330-2A5FF13B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>
          <a:xfrm>
            <a:off x="679768" y="4777194"/>
            <a:ext cx="5438140" cy="184666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2800" dirty="0"/>
              <a:t>Some SGRE Procurement opportunities – 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600" dirty="0"/>
              <a:t>Local tooling suppliers with out-of-hours availability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600" dirty="0"/>
              <a:t>Local fabrication and Repair workshops, local to Hull and Humberside areas (Non-Critical)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Suppliers for site infrastructure as needed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Modular Portacabins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Standard Onshore Containers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en-US" dirty="0"/>
              <a:t>Warehouse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Couriers and pallet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Long term accommodation solutions, serviced or otherwise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Taxi and Airport transportation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PPE suppliers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Waste management providers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600" dirty="0"/>
              <a:t>Consumables suppliers with out-of-hours availability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/>
              <a:t>On-site Signage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095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3541" y="5021838"/>
            <a:ext cx="6043335" cy="23181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39254" y="8987646"/>
            <a:ext cx="87619" cy="17386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632B-FBDE-46D4-BF6F-6D14421E63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73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.xml"/><Relationship Id="rId9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6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2.xml"/><Relationship Id="rId7" Type="http://schemas.openxmlformats.org/officeDocument/2006/relationships/image" Target="../media/image7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attern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3200" cy="3737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Siemens Gamesa Renewable Energy</a:t>
            </a:r>
            <a:r>
              <a:rPr lang="en-GB" sz="1000" b="1" baseline="0" dirty="0">
                <a:solidFill>
                  <a:schemeClr val="accent1"/>
                </a:solidFill>
              </a:rPr>
              <a:t> Ltd. 2018</a:t>
            </a:r>
            <a:endParaRPr lang="en-GB" sz="10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12193526" cy="58721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902299"/>
            <a:ext cx="8367712" cy="1596981"/>
          </a:xfrm>
        </p:spPr>
        <p:txBody>
          <a:bodyPr anchor="t" anchorCtr="0"/>
          <a:lstStyle>
            <a:lvl1pPr>
              <a:lnSpc>
                <a:spcPct val="95000"/>
              </a:lnSpc>
              <a:defRPr sz="4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</p:spTree>
    <p:extLst>
      <p:ext uri="{BB962C8B-B14F-4D97-AF65-F5344CB8AC3E}">
        <p14:creationId xmlns:p14="http://schemas.microsoft.com/office/powerpoint/2010/main" val="269339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ltGray">
          <a:xfrm>
            <a:off x="0" y="1443038"/>
            <a:ext cx="12192000" cy="4429125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09104"/>
            <a:ext cx="5404650" cy="3348508"/>
          </a:xfrm>
        </p:spPr>
        <p:txBody>
          <a:bodyPr rIns="180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</p:spTree>
    <p:extLst>
      <p:ext uri="{BB962C8B-B14F-4D97-AF65-F5344CB8AC3E}">
        <p14:creationId xmlns:p14="http://schemas.microsoft.com/office/powerpoint/2010/main" val="151058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Over Full Im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443038"/>
            <a:ext cx="5404650" cy="3914574"/>
          </a:xfrm>
        </p:spPr>
        <p:txBody>
          <a:bodyPr/>
          <a:lstStyle>
            <a:lvl1pPr>
              <a:lnSpc>
                <a:spcPct val="110000"/>
              </a:lnSpc>
              <a:defRPr sz="3000" spc="-50" baseline="0">
                <a:solidFill>
                  <a:schemeClr val="tx1"/>
                </a:solidFill>
              </a:defRPr>
            </a:lvl1pPr>
            <a:lvl2pPr marL="257175" indent="-257175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defRPr sz="3000">
                <a:solidFill>
                  <a:schemeClr val="tx1"/>
                </a:solidFill>
              </a:defRPr>
            </a:lvl2pPr>
            <a:lvl3pPr marL="541338" indent="-271463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defRPr sz="3000">
                <a:solidFill>
                  <a:schemeClr val="tx1"/>
                </a:solidFill>
              </a:defRPr>
            </a:lvl3pPr>
            <a:lvl4pPr marL="798513" indent="-257175">
              <a:lnSpc>
                <a:spcPct val="110000"/>
              </a:lnSpc>
              <a:defRPr sz="2400">
                <a:solidFill>
                  <a:schemeClr val="tx1"/>
                </a:solidFill>
              </a:defRPr>
            </a:lvl4pPr>
            <a:lvl5pPr marL="1055688" indent="-244475">
              <a:lnSpc>
                <a:spcPct val="110000"/>
              </a:lnSpc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Creator Name, 00.00.2017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© Legal Name</a:t>
            </a:r>
          </a:p>
        </p:txBody>
      </p:sp>
    </p:spTree>
    <p:extLst>
      <p:ext uri="{BB962C8B-B14F-4D97-AF65-F5344CB8AC3E}">
        <p14:creationId xmlns:p14="http://schemas.microsoft.com/office/powerpoint/2010/main" val="104305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223494"/>
            <a:ext cx="9180000" cy="464754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48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</p:spTree>
    <p:extLst>
      <p:ext uri="{BB962C8B-B14F-4D97-AF65-F5344CB8AC3E}">
        <p14:creationId xmlns:p14="http://schemas.microsoft.com/office/powerpoint/2010/main" val="23004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 Im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223494"/>
            <a:ext cx="9180000" cy="4647542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Creator Name, 00.00.2017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bg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© Legal Name</a:t>
            </a:r>
          </a:p>
        </p:txBody>
      </p:sp>
    </p:spTree>
    <p:extLst>
      <p:ext uri="{BB962C8B-B14F-4D97-AF65-F5344CB8AC3E}">
        <p14:creationId xmlns:p14="http://schemas.microsoft.com/office/powerpoint/2010/main" val="12175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6883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</p:spTree>
    <p:extLst>
      <p:ext uri="{BB962C8B-B14F-4D97-AF65-F5344CB8AC3E}">
        <p14:creationId xmlns:p14="http://schemas.microsoft.com/office/powerpoint/2010/main" val="25795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 bwMode="ltGray">
          <a:xfrm>
            <a:off x="0" y="0"/>
            <a:ext cx="12192000" cy="37226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897938" y="785813"/>
            <a:ext cx="2747962" cy="26431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9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513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16149D1E-19A0-40C0-BA3A-CC1427632A3A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11030261" y="336080"/>
            <a:ext cx="622300" cy="215900"/>
          </a:xfrm>
        </p:spPr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EC62E0D1-0902-4D26-86ED-2E84C33AEE1C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011063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988" y="5306096"/>
            <a:ext cx="8464550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edit sub-master format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45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attern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3200" cy="3737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26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0" y="1419225"/>
            <a:ext cx="5399089" cy="4452938"/>
          </a:xfrm>
        </p:spPr>
        <p:txBody>
          <a:bodyPr/>
          <a:lstStyle>
            <a:lvl1pPr marL="342000" indent="-3420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378450" algn="r"/>
              </a:tabLst>
              <a:defRPr/>
            </a:lvl1pPr>
            <a:lvl2pPr marL="342000" indent="0" defTabSz="63182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78450" algn="r"/>
              </a:tabLst>
              <a:defRPr baseline="0"/>
            </a:lvl2pPr>
            <a:lvl3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302125" algn="l"/>
              </a:tabLst>
              <a:defRPr/>
            </a:lvl3pPr>
            <a:lvl4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GB" noProof="0" dirty="0"/>
              <a:t>Please click here to edit master format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51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Please click here to edit master format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241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4847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3" y="1412875"/>
            <a:ext cx="5424487" cy="4459287"/>
          </a:xfrm>
        </p:spPr>
        <p:txBody>
          <a:bodyPr rIns="180000"/>
          <a:lstStyle/>
          <a:p>
            <a:pPr lvl="0"/>
            <a:r>
              <a:rPr lang="en-GB" noProof="0" dirty="0"/>
              <a:t>Please click here to edit master format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56338" y="1412875"/>
            <a:ext cx="5395124" cy="4459287"/>
          </a:xfrm>
        </p:spPr>
        <p:txBody>
          <a:bodyPr/>
          <a:lstStyle/>
          <a:p>
            <a:pPr lvl="0"/>
            <a:r>
              <a:rPr lang="en-GB" noProof="0" dirty="0"/>
              <a:t>Please click here to edit master format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Fifths level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431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4" y="1412875"/>
            <a:ext cx="5425200" cy="4459288"/>
          </a:xfrm>
        </p:spPr>
        <p:txBody>
          <a:bodyPr rIns="180000"/>
          <a:lstStyle/>
          <a:p>
            <a:pPr lvl="0"/>
            <a:r>
              <a:rPr lang="en-GB" noProof="0" dirty="0"/>
              <a:t>Please click here to edit master format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256339" y="1412875"/>
            <a:ext cx="5394324" cy="208564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256339" y="3787775"/>
            <a:ext cx="5394324" cy="2084387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560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Dark 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79767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 userDrawn="1"/>
        </p:nvSpPr>
        <p:spPr>
          <a:xfrm>
            <a:off x="0" y="0"/>
            <a:ext cx="12192000" cy="587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3902299"/>
            <a:ext cx="8464550" cy="584775"/>
          </a:xfrm>
        </p:spPr>
        <p:txBody>
          <a:bodyPr anchor="t" anchorCtr="0"/>
          <a:lstStyle>
            <a:lvl1pPr>
              <a:lnSpc>
                <a:spcPct val="95000"/>
              </a:lnSpc>
              <a:defRPr sz="4000" b="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Please click here to edit master format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836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Soft Gra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99272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 userDrawn="1"/>
        </p:nvSpPr>
        <p:spPr>
          <a:xfrm>
            <a:off x="0" y="0"/>
            <a:ext cx="12192000" cy="5873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3902299"/>
            <a:ext cx="8464550" cy="584775"/>
          </a:xfrm>
        </p:spPr>
        <p:txBody>
          <a:bodyPr anchor="t" anchorCtr="0"/>
          <a:lstStyle>
            <a:lvl1pPr>
              <a:lnSpc>
                <a:spcPct val="95000"/>
              </a:lnSpc>
              <a:defRPr sz="4000" b="0" spc="-1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Please click here to edit master format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06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1412875"/>
            <a:ext cx="12192000" cy="446405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3" y="2009104"/>
            <a:ext cx="8461375" cy="3348508"/>
          </a:xfrm>
        </p:spPr>
        <p:txBody>
          <a:bodyPr rIns="1800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here to edit master format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402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6404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587692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3944737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tx2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here to edit master format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58201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5609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Full Image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4464049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tx2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here to edit master format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3" name="Gruppieren 52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4" name="Gerade Verbindung 53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1" name="Abgerundetes Rechteck 30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Right-click this background area, choose ‘Format Background…’ and </a:t>
            </a:r>
            <a:br>
              <a:rPr lang="en-US" sz="1000" dirty="0"/>
            </a:br>
            <a:r>
              <a:rPr lang="en-US" sz="1000" dirty="0"/>
              <a:t>fill the background with picture from </a:t>
            </a:r>
            <a:br>
              <a:rPr lang="en-US" sz="1000" dirty="0"/>
            </a:br>
            <a:r>
              <a:rPr lang="en-US" sz="1000" dirty="0"/>
              <a:t>file, ensuring that </a:t>
            </a:r>
            <a:br>
              <a:rPr lang="en-US" sz="1000" dirty="0"/>
            </a:br>
            <a:r>
              <a:rPr lang="en-US" sz="1000" dirty="0"/>
              <a:t>this is the correct </a:t>
            </a:r>
            <a:br>
              <a:rPr lang="en-US" sz="1000" dirty="0"/>
            </a:br>
            <a:r>
              <a:rPr lang="en-US" sz="1000" dirty="0"/>
              <a:t>16:9</a:t>
            </a:r>
            <a:r>
              <a:rPr lang="en-US" sz="1000" baseline="0" dirty="0"/>
              <a:t> proportion</a:t>
            </a:r>
            <a:endParaRPr lang="en-US" sz="1000" dirty="0"/>
          </a:p>
        </p:txBody>
      </p:sp>
      <p:pic>
        <p:nvPicPr>
          <p:cNvPr id="32" name="Picture 13"/>
          <p:cNvPicPr>
            <a:picLocks noChangeAspect="1"/>
          </p:cNvPicPr>
          <p:nvPr userDrawn="1"/>
        </p:nvPicPr>
        <p:blipFill>
          <a:blip r:embed="rId4">
            <a:lum bright="-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038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ver Full Ima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4464050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bg1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bg1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bg1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Please click here to edit master format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bg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20"/>
          <p:cNvSpPr txBox="1"/>
          <p:nvPr userDrawn="1"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© Siemens </a:t>
            </a:r>
            <a:r>
              <a:rPr lang="en-US" sz="1000" b="0" dirty="0" err="1">
                <a:solidFill>
                  <a:schemeClr val="bg1"/>
                </a:solidFill>
              </a:rPr>
              <a:t>Gamesa</a:t>
            </a:r>
            <a:r>
              <a:rPr lang="en-US" sz="1000" b="0" dirty="0">
                <a:solidFill>
                  <a:schemeClr val="bg1"/>
                </a:solidFill>
              </a:rPr>
              <a:t> Renewable Energy S.A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bg1"/>
                </a:solidFill>
              </a:rPr>
              <a:t>Creator Name | Department</a:t>
            </a:r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grpSp>
        <p:nvGrpSpPr>
          <p:cNvPr id="53" name="Gruppieren 52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4" name="Gerade Verbindung 53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Abgerundetes Rechteck 32"/>
          <p:cNvSpPr/>
          <p:nvPr userDrawn="1"/>
        </p:nvSpPr>
        <p:spPr bwMode="gray">
          <a:xfrm>
            <a:off x="-1776412" y="6050661"/>
            <a:ext cx="1452562" cy="8073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Please change </a:t>
            </a:r>
            <a:br>
              <a:rPr lang="en-US" sz="1000" dirty="0"/>
            </a:br>
            <a:r>
              <a:rPr lang="en-US" sz="1000" dirty="0"/>
              <a:t>on this slide </a:t>
            </a:r>
            <a:br>
              <a:rPr lang="en-US" sz="1000" dirty="0"/>
            </a:br>
            <a:r>
              <a:rPr lang="en-US" sz="1000" dirty="0"/>
              <a:t>the creator name</a:t>
            </a:r>
            <a:br>
              <a:rPr lang="en-US" sz="1000" dirty="0"/>
            </a:br>
            <a:r>
              <a:rPr lang="en-US" sz="1000" dirty="0"/>
              <a:t>in the master view.</a:t>
            </a:r>
          </a:p>
        </p:txBody>
      </p:sp>
      <p:pic>
        <p:nvPicPr>
          <p:cNvPr id="34" name="Grafik 3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5" name="Abgerundetes Rechteck 34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Right-click this background area, choose ‘Format Background…’ and </a:t>
            </a:r>
            <a:br>
              <a:rPr lang="en-US" sz="1000" dirty="0"/>
            </a:br>
            <a:r>
              <a:rPr lang="en-US" sz="1000" dirty="0"/>
              <a:t>fill the background with picture from </a:t>
            </a:r>
            <a:br>
              <a:rPr lang="en-US" sz="1000" dirty="0"/>
            </a:br>
            <a:r>
              <a:rPr lang="en-US" sz="1000" dirty="0"/>
              <a:t>file, ensuring that </a:t>
            </a:r>
            <a:br>
              <a:rPr lang="en-US" sz="1000" dirty="0"/>
            </a:br>
            <a:r>
              <a:rPr lang="en-US" sz="1000" dirty="0"/>
              <a:t>this is the correct </a:t>
            </a:r>
            <a:br>
              <a:rPr lang="en-US" sz="1000" dirty="0"/>
            </a:br>
            <a:r>
              <a:rPr lang="en-US" sz="1000" dirty="0"/>
              <a:t>16:9</a:t>
            </a:r>
            <a:r>
              <a:rPr lang="en-US" sz="1000" baseline="0" dirty="0"/>
              <a:t> proportion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51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attern 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3200" cy="3737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Siemens</a:t>
            </a:r>
            <a:r>
              <a:rPr lang="en-GB" sz="1000" b="1" baseline="0" dirty="0">
                <a:solidFill>
                  <a:schemeClr val="accent1"/>
                </a:solidFill>
              </a:rPr>
              <a:t> Gamesa Renewable Energy ltd.</a:t>
            </a:r>
            <a:endParaRPr lang="en-GB" sz="10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1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69541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87692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2" y="1412875"/>
            <a:ext cx="8461376" cy="4464050"/>
          </a:xfrm>
        </p:spPr>
        <p:txBody>
          <a:bodyPr/>
          <a:lstStyle>
            <a:lvl1pPr>
              <a:defRPr sz="48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Please click here to edit master format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Fifths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148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 Gr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3" y="1412875"/>
            <a:ext cx="8461375" cy="4464050"/>
          </a:xfrm>
        </p:spPr>
        <p:txBody>
          <a:bodyPr/>
          <a:lstStyle>
            <a:lvl1pPr>
              <a:defRPr sz="48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2" name="Gruppieren 51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3" name="Gerade Verbindung 52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1" name="Abgerundetes Rechteck 30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Right-click this background area, choose ‘Format Background…’ and </a:t>
            </a:r>
            <a:br>
              <a:rPr lang="en-US" sz="1000" dirty="0"/>
            </a:br>
            <a:r>
              <a:rPr lang="en-US" sz="1000" dirty="0"/>
              <a:t>fill the background with picture from </a:t>
            </a:r>
            <a:br>
              <a:rPr lang="en-US" sz="1000" dirty="0"/>
            </a:br>
            <a:r>
              <a:rPr lang="en-US" sz="1000" dirty="0"/>
              <a:t>file, ensuring that </a:t>
            </a:r>
            <a:br>
              <a:rPr lang="en-US" sz="1000" dirty="0"/>
            </a:br>
            <a:r>
              <a:rPr lang="en-US" sz="1000" dirty="0"/>
              <a:t>this is the correct </a:t>
            </a:r>
            <a:br>
              <a:rPr lang="en-US" sz="1000" dirty="0"/>
            </a:br>
            <a:r>
              <a:rPr lang="en-US" sz="1000" dirty="0"/>
              <a:t>16:9</a:t>
            </a:r>
            <a:r>
              <a:rPr lang="en-US" sz="1000" baseline="0" dirty="0"/>
              <a:t> proportion</a:t>
            </a:r>
            <a:endParaRPr lang="en-US" sz="1000" dirty="0"/>
          </a:p>
        </p:txBody>
      </p:sp>
      <p:pic>
        <p:nvPicPr>
          <p:cNvPr id="32" name="Picture 13"/>
          <p:cNvPicPr>
            <a:picLocks noChangeAspect="1"/>
          </p:cNvPicPr>
          <p:nvPr userDrawn="1"/>
        </p:nvPicPr>
        <p:blipFill>
          <a:blip r:embed="rId4">
            <a:lum bright="-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560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edit master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364537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bg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20"/>
          <p:cNvSpPr txBox="1"/>
          <p:nvPr userDrawn="1"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© Siemens </a:t>
            </a:r>
            <a:r>
              <a:rPr lang="en-US" sz="1000" b="0" dirty="0" err="1">
                <a:solidFill>
                  <a:schemeClr val="bg1"/>
                </a:solidFill>
              </a:rPr>
              <a:t>Gamesa</a:t>
            </a:r>
            <a:r>
              <a:rPr lang="en-US" sz="1000" b="0" dirty="0">
                <a:solidFill>
                  <a:schemeClr val="bg1"/>
                </a:solidFill>
              </a:rPr>
              <a:t> Renewable Energy S.A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bg1"/>
                </a:solidFill>
              </a:rPr>
              <a:t>Creator Name | Department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29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3" y="1412875"/>
            <a:ext cx="8461375" cy="4464050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33" name="Gerade Verbindung 32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Abgerundetes Rechteck 52"/>
          <p:cNvSpPr/>
          <p:nvPr userDrawn="1"/>
        </p:nvSpPr>
        <p:spPr bwMode="gray">
          <a:xfrm>
            <a:off x="-1776412" y="6050661"/>
            <a:ext cx="1452562" cy="8073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Please change </a:t>
            </a:r>
            <a:br>
              <a:rPr lang="en-US" sz="1000" dirty="0"/>
            </a:br>
            <a:r>
              <a:rPr lang="en-US" sz="1000" dirty="0"/>
              <a:t>on this slide </a:t>
            </a:r>
            <a:br>
              <a:rPr lang="en-US" sz="1000" dirty="0"/>
            </a:br>
            <a:r>
              <a:rPr lang="en-US" sz="1000" dirty="0"/>
              <a:t>the creator name</a:t>
            </a:r>
            <a:br>
              <a:rPr lang="en-US" sz="1000" dirty="0"/>
            </a:br>
            <a:r>
              <a:rPr lang="en-US" sz="1000" dirty="0"/>
              <a:t>in the master view.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54" name="Abgerundetes Rechteck 53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Right-click this background area, choose ‘Format Background…’ and </a:t>
            </a:r>
            <a:br>
              <a:rPr lang="en-US" sz="1000" dirty="0"/>
            </a:br>
            <a:r>
              <a:rPr lang="en-US" sz="1000" dirty="0"/>
              <a:t>fill the background with picture from </a:t>
            </a:r>
            <a:br>
              <a:rPr lang="en-US" sz="1000" dirty="0"/>
            </a:br>
            <a:r>
              <a:rPr lang="en-US" sz="1000" dirty="0"/>
              <a:t>file, ensuring that </a:t>
            </a:r>
            <a:br>
              <a:rPr lang="en-US" sz="1000" dirty="0"/>
            </a:br>
            <a:r>
              <a:rPr lang="en-US" sz="1000" dirty="0"/>
              <a:t>this is the correct </a:t>
            </a:r>
            <a:br>
              <a:rPr lang="en-US" sz="1000" dirty="0"/>
            </a:br>
            <a:r>
              <a:rPr lang="en-US" sz="1000" dirty="0"/>
              <a:t>16:9</a:t>
            </a:r>
            <a:r>
              <a:rPr lang="en-US" sz="1000" baseline="0" dirty="0"/>
              <a:t> proportion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198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58233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edit master format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144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686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80035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775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376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en-US" noProof="0" dirty="0"/>
              <a:t>Name Surname</a:t>
            </a:r>
            <a:br>
              <a:rPr lang="en-US" noProof="0" dirty="0"/>
            </a:br>
            <a:r>
              <a:rPr lang="en-US" noProof="0" dirty="0"/>
              <a:t>Job Title </a:t>
            </a:r>
          </a:p>
          <a:p>
            <a:pPr lvl="2"/>
            <a:r>
              <a:rPr lang="en-US" noProof="0" dirty="0"/>
              <a:t>Phone	+12 (34) 5678-9000</a:t>
            </a:r>
          </a:p>
          <a:p>
            <a:pPr lvl="2"/>
            <a:r>
              <a:rPr lang="en-US" noProof="0" dirty="0"/>
              <a:t>Mobile	+12 (34) 5678-9000</a:t>
            </a:r>
          </a:p>
          <a:p>
            <a:pPr lvl="2"/>
            <a:r>
              <a:rPr lang="en-US" dirty="0"/>
              <a:t>esperanza.whittacker@siemensgamesa.com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AF3F2B6D-5AD5-4AF7-8C00-B1E69D9B4138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11030261" y="336080"/>
            <a:ext cx="622300" cy="215900"/>
          </a:xfrm>
        </p:spPr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16846A31-29F7-426B-976A-B5F5FEEE8F6A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2867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2687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775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376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en-US" noProof="0" dirty="0"/>
              <a:t>Name Surname</a:t>
            </a:r>
            <a:br>
              <a:rPr lang="en-US" noProof="0" dirty="0"/>
            </a:br>
            <a:r>
              <a:rPr lang="en-US" noProof="0" dirty="0"/>
              <a:t>Job Title </a:t>
            </a:r>
          </a:p>
          <a:p>
            <a:pPr lvl="2"/>
            <a:r>
              <a:rPr lang="en-US" noProof="0" dirty="0"/>
              <a:t>Phone	+12 (34) 5678-9000</a:t>
            </a:r>
          </a:p>
          <a:p>
            <a:pPr lvl="2"/>
            <a:r>
              <a:rPr lang="en-US" noProof="0" dirty="0"/>
              <a:t>Mobile	+12 (34) 5678-9000</a:t>
            </a:r>
          </a:p>
          <a:p>
            <a:pPr lvl="2"/>
            <a:r>
              <a:rPr lang="en-US" dirty="0"/>
              <a:t>esperanza.whittacker@siemensgamesa.com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787774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976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P Agenda Notice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274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SlideProof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SlideProof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</a:t>
            </a:r>
          </a:p>
          <a:p>
            <a:pPr lvl="1"/>
            <a:r>
              <a:rPr lang="en-US" noProof="0" dirty="0"/>
              <a:t>SP Agenda Section Highlight</a:t>
            </a:r>
          </a:p>
          <a:p>
            <a:pPr lvl="1"/>
            <a:r>
              <a:rPr lang="en-US" noProof="0" dirty="0"/>
              <a:t>SP Agenda Subsection</a:t>
            </a:r>
          </a:p>
          <a:p>
            <a:pPr lvl="1"/>
            <a:r>
              <a:rPr lang="en-US" noProof="0" dirty="0"/>
              <a:t>SP Agenda Subsection Highlight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5" name="SP Agenda Section" hidden="1"/>
          <p:cNvGrpSpPr/>
          <p:nvPr userDrawn="1"/>
        </p:nvGrpSpPr>
        <p:grpSpPr>
          <a:xfrm>
            <a:off x="1797664" y="2085631"/>
            <a:ext cx="8657275" cy="369332"/>
            <a:chOff x="1797664" y="2085631"/>
            <a:chExt cx="8657274" cy="369332"/>
          </a:xfrm>
        </p:grpSpPr>
        <p:sp>
          <p:nvSpPr>
            <p:cNvPr id="6" name="Textbox" hidden="1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/>
                <a:t>&lt;TEXT&gt;</a:t>
              </a:r>
            </a:p>
          </p:txBody>
        </p:sp>
        <p:sp>
          <p:nvSpPr>
            <p:cNvPr id="7" name="Textbox" hidden="1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/>
                <a:t>&lt;N&gt;</a:t>
              </a:r>
            </a:p>
          </p:txBody>
        </p:sp>
        <p:sp>
          <p:nvSpPr>
            <p:cNvPr id="8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/>
                <a:t>&lt;P&gt;</a:t>
              </a:r>
            </a:p>
          </p:txBody>
        </p:sp>
        <p:sp>
          <p:nvSpPr>
            <p:cNvPr id="9" name="Textbox" hidden="1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&lt;TIMESLOT&gt;</a:t>
              </a:r>
            </a:p>
          </p:txBody>
        </p:sp>
        <p:sp>
          <p:nvSpPr>
            <p:cNvPr id="10" name="Textbox" hidden="1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&lt;RESPONSIBLE&gt;</a:t>
              </a:r>
            </a:p>
          </p:txBody>
        </p:sp>
        <p:sp>
          <p:nvSpPr>
            <p:cNvPr id="11" name="Textbox" hidden="1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&lt;DURATION&gt;</a:t>
              </a:r>
            </a:p>
          </p:txBody>
        </p:sp>
      </p:grpSp>
      <p:grpSp>
        <p:nvGrpSpPr>
          <p:cNvPr id="12" name="SP Agenda Section Highlight" hidden="1"/>
          <p:cNvGrpSpPr>
            <a:grpSpLocks/>
          </p:cNvGrpSpPr>
          <p:nvPr userDrawn="1"/>
        </p:nvGrpSpPr>
        <p:grpSpPr>
          <a:xfrm>
            <a:off x="1797664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Textbox" hidden="1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/>
                <a:t>&lt;TEXT&gt;</a:t>
              </a:r>
            </a:p>
          </p:txBody>
        </p:sp>
        <p:sp>
          <p:nvSpPr>
            <p:cNvPr id="14" name="Textbox" hidden="1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/>
                <a:t>&lt;N&gt;</a:t>
              </a:r>
            </a:p>
          </p:txBody>
        </p:sp>
        <p:sp>
          <p:nvSpPr>
            <p:cNvPr id="15" name="Textbox" hidden="1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/>
                <a:t>&lt;P&gt;</a:t>
              </a:r>
            </a:p>
          </p:txBody>
        </p:sp>
        <p:sp>
          <p:nvSpPr>
            <p:cNvPr id="16" name="Textbox" hidden="1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&lt;TIMESLOT&gt;</a:t>
              </a:r>
            </a:p>
          </p:txBody>
        </p:sp>
        <p:sp>
          <p:nvSpPr>
            <p:cNvPr id="17" name="Textbox" hidden="1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&lt;RESPONSIBLE&gt;</a:t>
              </a:r>
            </a:p>
          </p:txBody>
        </p:sp>
        <p:sp>
          <p:nvSpPr>
            <p:cNvPr id="18" name="Textbox" hidden="1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&lt;DURATION&gt;</a:t>
              </a:r>
            </a:p>
          </p:txBody>
        </p:sp>
      </p:grpSp>
      <p:grpSp>
        <p:nvGrpSpPr>
          <p:cNvPr id="19" name="SP Agenda Subsection" hidden="1"/>
          <p:cNvGrpSpPr>
            <a:grpSpLocks/>
          </p:cNvGrpSpPr>
          <p:nvPr userDrawn="1"/>
        </p:nvGrpSpPr>
        <p:grpSpPr>
          <a:xfrm>
            <a:off x="2265805" y="3148295"/>
            <a:ext cx="8189135" cy="369332"/>
            <a:chOff x="2265804" y="3155687"/>
            <a:chExt cx="8189134" cy="369332"/>
          </a:xfrm>
        </p:grpSpPr>
        <p:sp>
          <p:nvSpPr>
            <p:cNvPr id="20" name="Textbox" hidden="1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/>
                <a:t>&lt;TEXT&gt;</a:t>
              </a:r>
            </a:p>
          </p:txBody>
        </p:sp>
        <p:sp>
          <p:nvSpPr>
            <p:cNvPr id="21" name="Textbox" hidden="1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/>
                <a:t>&lt;N&gt;</a:t>
              </a:r>
            </a:p>
          </p:txBody>
        </p:sp>
        <p:sp>
          <p:nvSpPr>
            <p:cNvPr id="22" name="Textbox" hidden="1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/>
                <a:t>&lt;P&gt;</a:t>
              </a:r>
            </a:p>
          </p:txBody>
        </p:sp>
        <p:sp>
          <p:nvSpPr>
            <p:cNvPr id="23" name="Textbox" hidden="1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&lt;TIMESLOT&gt;</a:t>
              </a:r>
            </a:p>
          </p:txBody>
        </p:sp>
        <p:sp>
          <p:nvSpPr>
            <p:cNvPr id="24" name="Textbox" hidden="1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&lt;RESPONSIBLE&gt;</a:t>
              </a:r>
            </a:p>
          </p:txBody>
        </p:sp>
        <p:sp>
          <p:nvSpPr>
            <p:cNvPr id="25" name="Textbox" hidden="1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/>
                <a:t>&lt;DURATION&gt;</a:t>
              </a:r>
            </a:p>
          </p:txBody>
        </p:sp>
      </p:grpSp>
      <p:grpSp>
        <p:nvGrpSpPr>
          <p:cNvPr id="26" name="SP Agenda Subsection Highlight" hidden="1"/>
          <p:cNvGrpSpPr>
            <a:grpSpLocks/>
          </p:cNvGrpSpPr>
          <p:nvPr userDrawn="1"/>
        </p:nvGrpSpPr>
        <p:grpSpPr>
          <a:xfrm>
            <a:off x="2265804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Textbox" hidden="1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/>
                <a:t>&lt;TEXT&gt;</a:t>
              </a:r>
            </a:p>
          </p:txBody>
        </p:sp>
        <p:sp>
          <p:nvSpPr>
            <p:cNvPr id="28" name="Textbox" hidden="1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/>
                <a:t>&lt;N&gt;</a:t>
              </a:r>
            </a:p>
          </p:txBody>
        </p:sp>
        <p:sp>
          <p:nvSpPr>
            <p:cNvPr id="29" name="Textbox" hidden="1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/>
                <a:t>&lt;P&gt;</a:t>
              </a:r>
            </a:p>
          </p:txBody>
        </p:sp>
        <p:sp>
          <p:nvSpPr>
            <p:cNvPr id="30" name="Textbox" hidden="1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&lt;TIMESLOT&gt;</a:t>
              </a:r>
            </a:p>
          </p:txBody>
        </p:sp>
        <p:sp>
          <p:nvSpPr>
            <p:cNvPr id="31" name="Textbox" hidden="1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&lt;RESPONSIBLE&gt;</a:t>
              </a:r>
            </a:p>
          </p:txBody>
        </p:sp>
        <p:sp>
          <p:nvSpPr>
            <p:cNvPr id="32" name="Textbox" hidden="1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/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928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"/>
            <a:ext cx="12192000" cy="1268413"/>
          </a:xfrm>
        </p:spPr>
        <p:txBody>
          <a:bodyPr/>
          <a:lstStyle/>
          <a:p>
            <a:r>
              <a:rPr lang="en-US"/>
              <a:t>Titelmasterformat durch Klicken bearbeiten</a:t>
            </a:r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19669" y="1412875"/>
            <a:ext cx="10945284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err="1"/>
              <a:t>Textmasterformat</a:t>
            </a:r>
            <a:r>
              <a:rPr lang="en-US"/>
              <a:t> </a:t>
            </a:r>
            <a:r>
              <a:rPr lang="en-US" err="1"/>
              <a:t>bearbeiten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884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[Wav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0267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4B71B48-D6B6-4461-8233-1B94ED8D6C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727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FE326D-44F0-4457-9352-4108F4A8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21" y="3933645"/>
            <a:ext cx="8448146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GB" noProof="0"/>
              <a:t>Click here to edit master format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35836A6-CE70-4C07-B5C9-C35ED6EB6F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6521" y="5306096"/>
            <a:ext cx="8448146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Click here to edit sub-master format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29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Pattern 4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2193200" cy="3737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15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[Picture Office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0994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7340D3E-8CFA-495B-8E73-8585A5D52B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/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84E7713-DB0B-470B-AECB-AE7FD2F404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21" y="3933645"/>
            <a:ext cx="8448146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GB" noProof="0"/>
              <a:t>Click here to edit master format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103F763-1D64-4C0C-B9B4-0D50F891F9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6521" y="5306096"/>
            <a:ext cx="8448146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Click here to edit sub-master format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BD5EE-FE8B-4F0D-8368-AF7E16FAA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8" b="12499"/>
          <a:stretch/>
        </p:blipFill>
        <p:spPr>
          <a:xfrm>
            <a:off x="0" y="0"/>
            <a:ext cx="12192000" cy="364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7891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7838456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edit master format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679" b="1">
                <a:solidFill>
                  <a:schemeClr val="tx1"/>
                </a:solidFill>
              </a:defRPr>
            </a:lvl1pPr>
            <a:lvl2pPr marL="413893" indent="-4138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9" b="1"/>
            </a:lvl2pPr>
            <a:lvl3pPr marL="413893" indent="-4138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9" b="1"/>
            </a:lvl3pPr>
            <a:lvl4pPr marL="413893" indent="-4138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9" b="1"/>
            </a:lvl4pPr>
            <a:lvl5pPr marL="413893" indent="-4138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79" b="1"/>
            </a:lvl5pPr>
          </a:lstStyle>
          <a:p>
            <a:pPr lvl="0"/>
            <a:r>
              <a:rPr lang="en-US"/>
              <a:t>Title section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28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988" y="3933645"/>
            <a:ext cx="8367712" cy="1224950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 bwMode="ltGray">
          <a:xfrm>
            <a:off x="0" y="0"/>
            <a:ext cx="12192000" cy="3722688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Legal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1113" y="6032595"/>
            <a:ext cx="2747968" cy="4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10" y="1419225"/>
            <a:ext cx="5399089" cy="4452938"/>
          </a:xfrm>
        </p:spPr>
        <p:txBody>
          <a:bodyPr/>
          <a:lstStyle>
            <a:lvl1pPr marL="342000" indent="-3420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lvl1pPr>
            <a:lvl2pPr marL="342000" indent="0" defTabSz="63182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0" algn="l"/>
              </a:tabLst>
              <a:defRPr/>
            </a:lvl2pPr>
            <a:lvl3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302125" algn="l"/>
              </a:tabLst>
              <a:defRPr/>
            </a:lvl3pPr>
            <a:lvl4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</p:spTree>
    <p:extLst>
      <p:ext uri="{BB962C8B-B14F-4D97-AF65-F5344CB8AC3E}">
        <p14:creationId xmlns:p14="http://schemas.microsoft.com/office/powerpoint/2010/main" val="25526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</p:spTree>
    <p:extLst>
      <p:ext uri="{BB962C8B-B14F-4D97-AF65-F5344CB8AC3E}">
        <p14:creationId xmlns:p14="http://schemas.microsoft.com/office/powerpoint/2010/main" val="102847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419225"/>
            <a:ext cx="5404650" cy="4452938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246813" y="1419225"/>
            <a:ext cx="5404650" cy="4452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27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419225"/>
            <a:ext cx="5404650" cy="4452938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 Name, 00.00.2017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4988" y="336551"/>
            <a:ext cx="8367712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en-US" dirty="0"/>
              <a:t>Title section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46813" y="1443038"/>
            <a:ext cx="5400000" cy="2070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46813" y="3802163"/>
            <a:ext cx="5400000" cy="2070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965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7.e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757235"/>
            <a:ext cx="8367712" cy="3346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419225"/>
            <a:ext cx="8344460" cy="4452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6811" y="6347155"/>
            <a:ext cx="324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Creator Name, 00.00.2017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4988" y="6347155"/>
            <a:ext cx="350361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© Siemens Gamesa Renewable Energy Ltd.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946653" y="6310626"/>
            <a:ext cx="1702428" cy="2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49" r:id="rId5"/>
    <p:sldLayoutId id="2147483659" r:id="rId6"/>
    <p:sldLayoutId id="2147483650" r:id="rId7"/>
    <p:sldLayoutId id="2147483656" r:id="rId8"/>
    <p:sldLayoutId id="2147483657" r:id="rId9"/>
    <p:sldLayoutId id="2147483651" r:id="rId10"/>
    <p:sldLayoutId id="2147483660" r:id="rId11"/>
    <p:sldLayoutId id="2147483663" r:id="rId12"/>
    <p:sldLayoutId id="2147483661" r:id="rId13"/>
    <p:sldLayoutId id="2147483662" r:id="rId14"/>
    <p:sldLayoutId id="2147483654" r:id="rId15"/>
    <p:sldLayoutId id="2147483655" r:id="rId16"/>
    <p:sldLayoutId id="2147483658" r:id="rId17"/>
    <p:sldLayoutId id="214748471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3675" algn="l" defTabSz="914400" rtl="0" eaLnBrk="1" latinLnBrk="0" hangingPunct="1">
        <a:lnSpc>
          <a:spcPct val="95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88800" indent="-194400" algn="l" defTabSz="914400" rtl="0" eaLnBrk="1" latinLnBrk="0" hangingPunct="1">
        <a:lnSpc>
          <a:spcPct val="95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82613" indent="-196850" algn="l" defTabSz="914400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96850" algn="l" defTabSz="914400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7" userDrawn="1">
          <p15:clr>
            <a:srgbClr val="A4A3A4"/>
          </p15:clr>
        </p15:guide>
        <p15:guide id="4" pos="7336" userDrawn="1">
          <p15:clr>
            <a:srgbClr val="A4A3A4"/>
          </p15:clr>
        </p15:guide>
        <p15:guide id="5" pos="5608" userDrawn="1">
          <p15:clr>
            <a:srgbClr val="A4A3A4"/>
          </p15:clr>
        </p15:guide>
        <p15:guide id="6" orient="horz" pos="227" userDrawn="1">
          <p15:clr>
            <a:srgbClr val="A4A3A4"/>
          </p15:clr>
        </p15:guide>
        <p15:guide id="7" orient="horz" pos="495" userDrawn="1">
          <p15:clr>
            <a:srgbClr val="A4A3A4"/>
          </p15:clr>
        </p15:guide>
        <p15:guide id="8" orient="horz" pos="909" userDrawn="1">
          <p15:clr>
            <a:srgbClr val="A4A3A4"/>
          </p15:clr>
        </p15:guide>
        <p15:guide id="9" orient="horz" pos="4073" userDrawn="1">
          <p15:clr>
            <a:srgbClr val="A4A3A4"/>
          </p15:clr>
        </p15:guide>
        <p15:guide id="10" orient="horz" pos="3699" userDrawn="1">
          <p15:clr>
            <a:srgbClr val="A4A3A4"/>
          </p15:clr>
        </p15:guide>
        <p15:guide id="11" pos="3935" userDrawn="1">
          <p15:clr>
            <a:srgbClr val="A4A3A4"/>
          </p15:clr>
        </p15:guide>
        <p15:guide id="12" pos="3756" userDrawn="1">
          <p15:clr>
            <a:srgbClr val="A4A3A4"/>
          </p15:clr>
        </p15:guide>
        <p15:guide id="13" orient="horz" pos="234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4639039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/>
              <a:t>Click here to edit master format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62" y="1412875"/>
            <a:ext cx="8460000" cy="446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Please click here to edit master format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Fifths level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0" dirty="0">
                <a:solidFill>
                  <a:srgbClr val="3C3C3C"/>
                </a:solidFill>
              </a:rPr>
              <a:t>© Siemens </a:t>
            </a:r>
            <a:r>
              <a:rPr lang="en-US" sz="1000" b="0" dirty="0" err="1">
                <a:solidFill>
                  <a:srgbClr val="3C3C3C"/>
                </a:solidFill>
              </a:rPr>
              <a:t>Gamesa</a:t>
            </a:r>
            <a:r>
              <a:rPr lang="en-US" sz="1000" b="0" dirty="0">
                <a:solidFill>
                  <a:srgbClr val="3C3C3C"/>
                </a:solidFill>
              </a:rPr>
              <a:t> Renewable Energy S.A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3C3C3C"/>
                </a:solidFill>
              </a:rPr>
              <a:t>Creator Name | Department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1030261" y="336080"/>
            <a:ext cx="622300" cy="2159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grpSp>
        <p:nvGrpSpPr>
          <p:cNvPr id="56" name="Gruppieren 55"/>
          <p:cNvGrpSpPr/>
          <p:nvPr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" name="Gerade Verbindung 4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5"/>
    </p:custDataLst>
    <p:extLst>
      <p:ext uri="{BB962C8B-B14F-4D97-AF65-F5344CB8AC3E}">
        <p14:creationId xmlns:p14="http://schemas.microsoft.com/office/powerpoint/2010/main" val="23479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  <p:sldLayoutId id="2147484803" r:id="rId12"/>
    <p:sldLayoutId id="2147484804" r:id="rId13"/>
    <p:sldLayoutId id="2147484805" r:id="rId14"/>
    <p:sldLayoutId id="2147484806" r:id="rId15"/>
    <p:sldLayoutId id="2147484807" r:id="rId16"/>
    <p:sldLayoutId id="2147484808" r:id="rId17"/>
    <p:sldLayoutId id="2147484809" r:id="rId18"/>
    <p:sldLayoutId id="2147484810" r:id="rId19"/>
    <p:sldLayoutId id="2147484811" r:id="rId20"/>
    <p:sldLayoutId id="2147484813" r:id="rId21"/>
    <p:sldLayoutId id="2147484814" r:id="rId22"/>
    <p:sldLayoutId id="2147484815" r:id="rId2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>
          <p15:clr>
            <a:srgbClr val="F26B43"/>
          </p15:clr>
        </p15:guide>
        <p15:guide id="2" pos="338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orient="horz" pos="2387">
          <p15:clr>
            <a:srgbClr val="F26B43"/>
          </p15:clr>
        </p15:guide>
        <p15:guide id="7" orient="horz" pos="3702">
          <p15:clr>
            <a:srgbClr val="F26B43"/>
          </p15:clr>
        </p15:guide>
        <p15:guide id="8" pos="3761">
          <p15:clr>
            <a:srgbClr val="F26B43"/>
          </p15:clr>
        </p15:guide>
        <p15:guide id="9" pos="3942">
          <p15:clr>
            <a:srgbClr val="F26B43"/>
          </p15:clr>
        </p15:guide>
        <p15:guide id="10" pos="5669">
          <p15:clr>
            <a:srgbClr val="F26B43"/>
          </p15:clr>
        </p15:guide>
        <p15:guide id="11" pos="73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4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0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85.xml"/><Relationship Id="rId6" Type="http://schemas.openxmlformats.org/officeDocument/2006/relationships/diagramData" Target="../diagrams/data1.xml"/><Relationship Id="rId5" Type="http://schemas.openxmlformats.org/officeDocument/2006/relationships/image" Target="../media/image28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23.bin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6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eb.microsoftstream.com/video/9885bb3e-88a5-4941-9141-c92fef359a3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50.xml"/><Relationship Id="rId7" Type="http://schemas.openxmlformats.org/officeDocument/2006/relationships/image" Target="../media/image16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8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9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image" Target="../media/image22.png"/><Relationship Id="rId3" Type="http://schemas.openxmlformats.org/officeDocument/2006/relationships/tags" Target="../tags/tag64.xml"/><Relationship Id="rId21" Type="http://schemas.openxmlformats.org/officeDocument/2006/relationships/slideLayout" Target="../slideLayouts/slideLayout21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21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16.emf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oleObject" Target="../embeddings/oleObject21.bin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1ACB9F-F238-4D68-BA52-A90F41228C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1ACB9F-F238-4D68-BA52-A90F41228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504F287-5D93-4E5A-86DD-0E054F542F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BB9E3F-9646-497B-AF3D-9A2F119F04DF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24750" y="3933645"/>
            <a:ext cx="11305300" cy="1231106"/>
          </a:xfrm>
        </p:spPr>
        <p:txBody>
          <a:bodyPr/>
          <a:lstStyle/>
          <a:p>
            <a:r>
              <a:rPr lang="en-US" b="1" dirty="0"/>
              <a:t>CVOW Dominion – Supply Chain Event Chesapeake, VA on February 28th</a:t>
            </a:r>
            <a:endParaRPr lang="en-US" b="1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9E956FC-9C68-44C1-88BC-B8BFC64FF541}"/>
              </a:ext>
            </a:extLst>
          </p:cNvPr>
          <p:cNvSpPr txBox="1">
            <a:spLocks/>
          </p:cNvSpPr>
          <p:nvPr/>
        </p:nvSpPr>
        <p:spPr bwMode="gray">
          <a:xfrm>
            <a:off x="524750" y="5314974"/>
            <a:ext cx="8448146" cy="566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161275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23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2969BBE-B477-4FA2-BAB8-206B992512F6}"/>
              </a:ext>
            </a:extLst>
          </p:cNvPr>
          <p:cNvGraphicFramePr>
            <a:graphicFrameLocks noGrp="1"/>
          </p:cNvGraphicFramePr>
          <p:nvPr/>
        </p:nvGraphicFramePr>
        <p:xfrm>
          <a:off x="538162" y="1678246"/>
          <a:ext cx="9972911" cy="3778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919">
                  <a:extLst>
                    <a:ext uri="{9D8B030D-6E8A-4147-A177-3AD203B41FA5}">
                      <a16:colId xmlns:a16="http://schemas.microsoft.com/office/drawing/2014/main" val="2340511783"/>
                    </a:ext>
                  </a:extLst>
                </a:gridCol>
                <a:gridCol w="2167748">
                  <a:extLst>
                    <a:ext uri="{9D8B030D-6E8A-4147-A177-3AD203B41FA5}">
                      <a16:colId xmlns:a16="http://schemas.microsoft.com/office/drawing/2014/main" val="2286076815"/>
                    </a:ext>
                  </a:extLst>
                </a:gridCol>
                <a:gridCol w="2167748">
                  <a:extLst>
                    <a:ext uri="{9D8B030D-6E8A-4147-A177-3AD203B41FA5}">
                      <a16:colId xmlns:a16="http://schemas.microsoft.com/office/drawing/2014/main" val="1868474724"/>
                    </a:ext>
                  </a:extLst>
                </a:gridCol>
                <a:gridCol w="2167748">
                  <a:extLst>
                    <a:ext uri="{9D8B030D-6E8A-4147-A177-3AD203B41FA5}">
                      <a16:colId xmlns:a16="http://schemas.microsoft.com/office/drawing/2014/main" val="440686381"/>
                    </a:ext>
                  </a:extLst>
                </a:gridCol>
                <a:gridCol w="2167748">
                  <a:extLst>
                    <a:ext uri="{9D8B030D-6E8A-4147-A177-3AD203B41FA5}">
                      <a16:colId xmlns:a16="http://schemas.microsoft.com/office/drawing/2014/main" val="749984367"/>
                    </a:ext>
                  </a:extLst>
                </a:gridCol>
              </a:tblGrid>
              <a:tr h="267048">
                <a:tc>
                  <a:txBody>
                    <a:bodyPr/>
                    <a:lstStyle/>
                    <a:p>
                      <a:r>
                        <a:rPr lang="en-US" sz="1200" b="1" dirty="0"/>
                        <a:t>Service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Cranes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Ground Logistics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Traverse System 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Mob-</a:t>
                      </a:r>
                      <a:r>
                        <a:rPr lang="en-US" sz="1200" b="1" dirty="0" err="1"/>
                        <a:t>Demob</a:t>
                      </a:r>
                      <a:endParaRPr lang="en-US" sz="1200" b="1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Quayside Equipment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Mob-</a:t>
                      </a:r>
                      <a:r>
                        <a:rPr lang="en-US" sz="1200" b="1" dirty="0" err="1"/>
                        <a:t>Demob</a:t>
                      </a:r>
                      <a:endParaRPr lang="en-US" sz="1200" b="1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46322"/>
                  </a:ext>
                </a:extLst>
              </a:tr>
              <a:tr h="189811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433020"/>
                  </a:ext>
                </a:extLst>
              </a:tr>
              <a:tr h="1442787">
                <a:tc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Provision of </a:t>
                      </a:r>
                      <a:r>
                        <a:rPr lang="en-US" sz="1200" b="1" dirty="0"/>
                        <a:t>equipment and personnel for lifting activities </a:t>
                      </a:r>
                      <a:r>
                        <a:rPr lang="en-US" sz="1200" b="0" dirty="0"/>
                        <a:t>for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dirty="0"/>
                        <a:t>preassembly activities at pre-assembly port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Provision of</a:t>
                      </a:r>
                      <a:r>
                        <a:rPr lang="en-DE" sz="1200" dirty="0"/>
                        <a:t> </a:t>
                      </a:r>
                      <a:r>
                        <a:rPr lang="en-US" sz="1200" b="1" dirty="0"/>
                        <a:t>SPMT </a:t>
                      </a:r>
                      <a:r>
                        <a:rPr lang="en-US" sz="1200" dirty="0"/>
                        <a:t>and Plant hire equipment for components movement / relocation at site.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Mechanical &amp; Electrical (M&amp;E) work.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Installation &amp; removal of SGRE owned traverse system on main crane of IV.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Mechanical &amp; Electrical (M&amp;E) work.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Installation &amp; removal of large steel constructs at the pre-assembly site, such as: Compact Tower Frames, X-frames, and Atlas Stands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748405"/>
                  </a:ext>
                </a:extLst>
              </a:tr>
            </a:tbl>
          </a:graphicData>
        </a:graphic>
      </p:graphicFrame>
      <p:sp>
        <p:nvSpPr>
          <p:cNvPr id="11" name="Rechteck 10" hidden="1"/>
          <p:cNvSpPr/>
          <p:nvPr>
            <p:custDataLst>
              <p:tags r:id="rId2"/>
            </p:custDataLst>
          </p:nvPr>
        </p:nvSpPr>
        <p:spPr bwMode="auto">
          <a:xfrm>
            <a:off x="57322" y="0"/>
            <a:ext cx="970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0D3DA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538162" y="624116"/>
            <a:ext cx="8865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2000" b="1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35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</a:rPr>
              <a:t>Commodity Overview: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Arial Unicode MS" pitchFamily="34" charset="-128"/>
            </a:endParaRPr>
          </a:p>
        </p:txBody>
      </p:sp>
      <p:sp>
        <p:nvSpPr>
          <p:cNvPr id="54" name="Slide Number Placeholder 2"/>
          <p:cNvSpPr txBox="1">
            <a:spLocks/>
          </p:cNvSpPr>
          <p:nvPr/>
        </p:nvSpPr>
        <p:spPr>
          <a:xfrm>
            <a:off x="11023118" y="338461"/>
            <a:ext cx="622782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40E9A-8739-4947-B13C-423FC974305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9" name="252384bf-cc19-419d-9657-c539bdd14537" descr="Image">
            <a:extLst>
              <a:ext uri="{FF2B5EF4-FFF2-40B4-BE49-F238E27FC236}">
                <a16:creationId xmlns:a16="http://schemas.microsoft.com/office/drawing/2014/main" id="{98E6E8D1-2B8C-4DA7-A1CB-F9F1C368C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6443" r="1" b="21984"/>
          <a:stretch/>
        </p:blipFill>
        <p:spPr bwMode="auto">
          <a:xfrm>
            <a:off x="2141119" y="2187271"/>
            <a:ext cx="1612248" cy="1584000"/>
          </a:xfrm>
          <a:prstGeom prst="ellipse">
            <a:avLst/>
          </a:prstGeom>
          <a:ln w="9525">
            <a:solidFill>
              <a:srgbClr val="5A4673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32240F8-7793-44A7-A896-848BA354C8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43" b="-1216"/>
          <a:stretch/>
        </p:blipFill>
        <p:spPr>
          <a:xfrm>
            <a:off x="4310398" y="2187271"/>
            <a:ext cx="1584000" cy="1584000"/>
          </a:xfrm>
          <a:prstGeom prst="ellipse">
            <a:avLst/>
          </a:prstGeom>
          <a:ln w="3175" cap="rnd">
            <a:solidFill>
              <a:srgbClr val="5A467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EFE7EA2-93E9-4E22-9EB8-4DD15A0E904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020" r="5019"/>
          <a:stretch/>
        </p:blipFill>
        <p:spPr>
          <a:xfrm>
            <a:off x="8600337" y="2187271"/>
            <a:ext cx="1606968" cy="1584000"/>
          </a:xfrm>
          <a:prstGeom prst="ellipse">
            <a:avLst/>
          </a:prstGeom>
          <a:ln w="3175" cap="rnd">
            <a:solidFill>
              <a:srgbClr val="5A467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F722FD7-6ACE-4B9C-8C81-671E09FC2E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51" r="7565"/>
          <a:stretch/>
        </p:blipFill>
        <p:spPr>
          <a:xfrm>
            <a:off x="6451429" y="2187271"/>
            <a:ext cx="1591876" cy="1584000"/>
          </a:xfrm>
          <a:prstGeom prst="ellipse">
            <a:avLst/>
          </a:prstGeom>
          <a:ln w="3175" cap="rnd">
            <a:solidFill>
              <a:srgbClr val="5A467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C9DD789-1DEC-4D28-9E50-C06BC54A5A0F}"/>
              </a:ext>
            </a:extLst>
          </p:cNvPr>
          <p:cNvSpPr txBox="1">
            <a:spLocks/>
          </p:cNvSpPr>
          <p:nvPr/>
        </p:nvSpPr>
        <p:spPr>
          <a:xfrm>
            <a:off x="538162" y="331789"/>
            <a:ext cx="846137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50" b="1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SGRE OF PP Construction 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Commodity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81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E4CCD04-C0EE-4B75-BB28-A226EE9D91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E4CCD04-C0EE-4B75-BB28-A226EE9D9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99165" y="3244124"/>
          <a:ext cx="3649133" cy="143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860">
                <a:tc>
                  <a:txBody>
                    <a:bodyPr/>
                    <a:lstStyle/>
                    <a:p>
                      <a:pPr algn="ctr"/>
                      <a:r>
                        <a:rPr lang="da-DK" sz="1400"/>
                        <a:t>Procurement</a:t>
                      </a:r>
                      <a:endParaRPr lang="en-US" sz="1400"/>
                    </a:p>
                  </a:txBody>
                  <a:tcPr marL="121943" marR="121943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003">
                <a:tc>
                  <a:txBody>
                    <a:bodyPr/>
                    <a:lstStyle/>
                    <a:p>
                      <a:r>
                        <a:rPr lang="da-DK" sz="1400" dirty="0">
                          <a:solidFill>
                            <a:schemeClr val="tx1"/>
                          </a:solidFill>
                        </a:rPr>
                        <a:t>Payment and </a:t>
                      </a:r>
                      <a:r>
                        <a:rPr lang="da-DK" sz="1400" dirty="0" err="1">
                          <a:solidFill>
                            <a:schemeClr val="tx1"/>
                          </a:solidFill>
                        </a:rPr>
                        <a:t>contract</a:t>
                      </a:r>
                      <a:r>
                        <a:rPr lang="da-DK" sz="1400" dirty="0">
                          <a:solidFill>
                            <a:schemeClr val="tx1"/>
                          </a:solidFill>
                        </a:rPr>
                        <a:t> terms</a:t>
                      </a:r>
                    </a:p>
                    <a:p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Travel</a:t>
                      </a:r>
                      <a:r>
                        <a:rPr lang="da-DK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1400" dirty="0" err="1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400" dirty="0"/>
                        <a:t>V</a:t>
                      </a:r>
                      <a:r>
                        <a:rPr lang="en-DE" sz="1400" dirty="0"/>
                        <a:t>i</a:t>
                      </a:r>
                      <a:r>
                        <a:rPr lang="pt-BR" sz="1400" dirty="0"/>
                        <a:t>s</a:t>
                      </a:r>
                      <a:r>
                        <a:rPr lang="en-DE" sz="1400" dirty="0"/>
                        <a:t>a </a:t>
                      </a:r>
                      <a:r>
                        <a:rPr lang="pt-BR" sz="1400" dirty="0"/>
                        <a:t>a</a:t>
                      </a:r>
                      <a:r>
                        <a:rPr lang="en-DE" sz="1400" dirty="0"/>
                        <a:t>n</a:t>
                      </a:r>
                      <a:r>
                        <a:rPr lang="pt-BR" sz="1400" dirty="0"/>
                        <a:t>d</a:t>
                      </a:r>
                      <a:r>
                        <a:rPr lang="en-DE" sz="1400" dirty="0"/>
                        <a:t> </a:t>
                      </a:r>
                      <a:r>
                        <a:rPr lang="pt-BR" sz="1400" dirty="0"/>
                        <a:t>W</a:t>
                      </a:r>
                      <a:r>
                        <a:rPr lang="en-DE" sz="1400" dirty="0"/>
                        <a:t>o</a:t>
                      </a:r>
                      <a:r>
                        <a:rPr lang="pt-BR" sz="1400" dirty="0"/>
                        <a:t>r</a:t>
                      </a:r>
                      <a:r>
                        <a:rPr lang="en-DE" sz="1400" dirty="0"/>
                        <a:t>k Permit c</a:t>
                      </a:r>
                      <a:r>
                        <a:rPr lang="pt-BR" sz="1400" dirty="0"/>
                        <a:t>o</a:t>
                      </a:r>
                      <a:r>
                        <a:rPr lang="en-DE" sz="1400" dirty="0"/>
                        <a:t>m</a:t>
                      </a:r>
                      <a:r>
                        <a:rPr lang="pt-BR" sz="1400" dirty="0"/>
                        <a:t>p</a:t>
                      </a:r>
                      <a:r>
                        <a:rPr lang="en-DE" sz="1400" dirty="0"/>
                        <a:t>l</a:t>
                      </a:r>
                      <a:r>
                        <a:rPr lang="pt-BR" sz="1400" dirty="0"/>
                        <a:t>i</a:t>
                      </a:r>
                      <a:r>
                        <a:rPr lang="en-DE" sz="1400" dirty="0"/>
                        <a:t>a</a:t>
                      </a:r>
                      <a:r>
                        <a:rPr lang="pt-BR" sz="1400" dirty="0"/>
                        <a:t>n</a:t>
                      </a:r>
                      <a:r>
                        <a:rPr lang="en-DE" sz="1400" dirty="0"/>
                        <a:t>c</a:t>
                      </a:r>
                      <a:r>
                        <a:rPr lang="pt-BR" sz="1400" dirty="0"/>
                        <a:t>e</a:t>
                      </a:r>
                      <a:endParaRPr lang="en-DE" sz="1400" dirty="0"/>
                    </a:p>
                    <a:p>
                      <a:r>
                        <a:rPr lang="da-DK" sz="1400" dirty="0"/>
                        <a:t>...</a:t>
                      </a:r>
                      <a:endParaRPr lang="en-US" sz="1400" dirty="0"/>
                    </a:p>
                  </a:txBody>
                  <a:tcPr marL="121943" marR="121943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719581" y="3244124"/>
          <a:ext cx="3649133" cy="147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102">
                <a:tc>
                  <a:txBody>
                    <a:bodyPr/>
                    <a:lstStyle/>
                    <a:p>
                      <a:pPr algn="ctr"/>
                      <a:r>
                        <a:rPr lang="da-DK" sz="1400"/>
                        <a:t>Technology</a:t>
                      </a:r>
                      <a:endParaRPr lang="en-US" sz="1400"/>
                    </a:p>
                  </a:txBody>
                  <a:tcPr marL="121943" marR="121943" marT="45689" marB="45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48">
                <a:tc>
                  <a:txBody>
                    <a:bodyPr/>
                    <a:lstStyle/>
                    <a:p>
                      <a:r>
                        <a:rPr lang="da-DK" sz="1400" dirty="0" err="1"/>
                        <a:t>Technological</a:t>
                      </a:r>
                      <a:r>
                        <a:rPr lang="da-DK" sz="1400" dirty="0"/>
                        <a:t> </a:t>
                      </a:r>
                      <a:r>
                        <a:rPr lang="da-DK" sz="1400" dirty="0" err="1"/>
                        <a:t>Capabilities</a:t>
                      </a:r>
                      <a:r>
                        <a:rPr lang="en-DE" sz="1400" dirty="0"/>
                        <a:t> &amp;</a:t>
                      </a:r>
                      <a:r>
                        <a:rPr lang="da-DK" sz="1400" baseline="0" dirty="0"/>
                        <a:t> </a:t>
                      </a:r>
                      <a:r>
                        <a:rPr lang="da-DK" sz="1400" baseline="0" dirty="0" err="1"/>
                        <a:t>Cooperation</a:t>
                      </a:r>
                      <a:endParaRPr lang="da-DK" sz="1400" baseline="0" dirty="0"/>
                    </a:p>
                    <a:p>
                      <a:r>
                        <a:rPr lang="en-DE" sz="1400" baseline="0" dirty="0"/>
                        <a:t>I</a:t>
                      </a:r>
                      <a:r>
                        <a:rPr lang="pt-BR" sz="1400" baseline="0" dirty="0"/>
                        <a:t>n</a:t>
                      </a:r>
                      <a:r>
                        <a:rPr lang="en-DE" sz="1400" baseline="0" dirty="0"/>
                        <a:t>n</a:t>
                      </a:r>
                      <a:r>
                        <a:rPr lang="pt-BR" sz="1400" baseline="0" dirty="0"/>
                        <a:t>o</a:t>
                      </a:r>
                      <a:r>
                        <a:rPr lang="en-DE" sz="1400" baseline="0" dirty="0"/>
                        <a:t>v</a:t>
                      </a:r>
                      <a:r>
                        <a:rPr lang="pt-BR" sz="1400" baseline="0" dirty="0"/>
                        <a:t>a</a:t>
                      </a:r>
                      <a:r>
                        <a:rPr lang="en-DE" sz="1400" baseline="0" dirty="0"/>
                        <a:t>t</a:t>
                      </a:r>
                      <a:r>
                        <a:rPr lang="pt-BR" sz="1400" baseline="0" dirty="0"/>
                        <a:t>i</a:t>
                      </a:r>
                      <a:r>
                        <a:rPr lang="en-DE" sz="1400" baseline="0" dirty="0"/>
                        <a:t>o</a:t>
                      </a:r>
                      <a:r>
                        <a:rPr lang="pt-BR" sz="1400" baseline="0" dirty="0"/>
                        <a:t>n</a:t>
                      </a:r>
                      <a:r>
                        <a:rPr lang="en-DE" sz="1400" baseline="0" dirty="0"/>
                        <a:t> </a:t>
                      </a:r>
                      <a:r>
                        <a:rPr lang="pt-BR" sz="1400" baseline="0" dirty="0"/>
                        <a:t>A</a:t>
                      </a:r>
                      <a:r>
                        <a:rPr lang="en-DE" sz="1400" baseline="0" dirty="0"/>
                        <a:t>s</a:t>
                      </a:r>
                      <a:r>
                        <a:rPr lang="pt-BR" sz="1400" baseline="0" dirty="0"/>
                        <a:t>p</a:t>
                      </a:r>
                      <a:r>
                        <a:rPr lang="en-DE" sz="1400" baseline="0" dirty="0"/>
                        <a:t>e</a:t>
                      </a:r>
                      <a:r>
                        <a:rPr lang="pt-BR" sz="1400" baseline="0" dirty="0"/>
                        <a:t>c</a:t>
                      </a:r>
                      <a:r>
                        <a:rPr lang="en-DE" sz="1400" baseline="0" dirty="0"/>
                        <a:t>t</a:t>
                      </a:r>
                    </a:p>
                    <a:p>
                      <a:r>
                        <a:rPr lang="pt-BR" sz="1400" baseline="0" dirty="0"/>
                        <a:t>W</a:t>
                      </a:r>
                      <a:r>
                        <a:rPr lang="en-DE" sz="1400" baseline="0" dirty="0"/>
                        <a:t>i</a:t>
                      </a:r>
                      <a:r>
                        <a:rPr lang="pt-BR" sz="1400" baseline="0" dirty="0"/>
                        <a:t>n</a:t>
                      </a:r>
                      <a:r>
                        <a:rPr lang="en-DE" sz="1400" baseline="0" dirty="0"/>
                        <a:t>d </a:t>
                      </a:r>
                      <a:r>
                        <a:rPr lang="pt-BR" sz="1400" baseline="0" dirty="0"/>
                        <a:t>E</a:t>
                      </a:r>
                      <a:r>
                        <a:rPr lang="en-DE" sz="1400" baseline="0" dirty="0"/>
                        <a:t>x</a:t>
                      </a:r>
                      <a:r>
                        <a:rPr lang="pt-BR" sz="1400" baseline="0" dirty="0"/>
                        <a:t>p</a:t>
                      </a:r>
                      <a:r>
                        <a:rPr lang="en-DE" sz="1400" baseline="0" dirty="0"/>
                        <a:t>e</a:t>
                      </a:r>
                      <a:r>
                        <a:rPr lang="pt-BR" sz="1400" baseline="0" dirty="0"/>
                        <a:t>r</a:t>
                      </a:r>
                      <a:r>
                        <a:rPr lang="en-DE" sz="1400" baseline="0" dirty="0" err="1"/>
                        <a:t>ience</a:t>
                      </a:r>
                      <a:endParaRPr lang="en-DE" sz="1400" baseline="0" dirty="0"/>
                    </a:p>
                    <a:p>
                      <a:r>
                        <a:rPr lang="pt-BR" sz="1400" baseline="0" dirty="0"/>
                        <a:t>T</a:t>
                      </a:r>
                      <a:r>
                        <a:rPr lang="en-DE" sz="1400" baseline="0" dirty="0"/>
                        <a:t>o</a:t>
                      </a:r>
                      <a:r>
                        <a:rPr lang="pt-BR" sz="1400" baseline="0" dirty="0"/>
                        <a:t>o</a:t>
                      </a:r>
                      <a:r>
                        <a:rPr lang="en-DE" sz="1400" baseline="0" dirty="0"/>
                        <a:t>l</a:t>
                      </a:r>
                      <a:r>
                        <a:rPr lang="pt-BR" sz="1400" baseline="0" dirty="0"/>
                        <a:t>s</a:t>
                      </a:r>
                      <a:r>
                        <a:rPr lang="en-DE" sz="1400" baseline="0" dirty="0"/>
                        <a:t> </a:t>
                      </a:r>
                      <a:r>
                        <a:rPr lang="pt-BR" sz="1400" baseline="0" dirty="0"/>
                        <a:t>a</a:t>
                      </a:r>
                      <a:r>
                        <a:rPr lang="en-DE" sz="1400" baseline="0" dirty="0"/>
                        <a:t>n</a:t>
                      </a:r>
                      <a:r>
                        <a:rPr lang="pt-BR" sz="1400" baseline="0" dirty="0"/>
                        <a:t>d</a:t>
                      </a:r>
                      <a:r>
                        <a:rPr lang="en-DE" sz="1400" baseline="0" dirty="0"/>
                        <a:t> </a:t>
                      </a:r>
                      <a:r>
                        <a:rPr lang="pt-BR" sz="1400" baseline="0" dirty="0"/>
                        <a:t>E</a:t>
                      </a:r>
                      <a:r>
                        <a:rPr lang="en-DE" sz="1400" baseline="0" dirty="0"/>
                        <a:t>q</a:t>
                      </a:r>
                      <a:r>
                        <a:rPr lang="pt-BR" sz="1400" baseline="0" dirty="0"/>
                        <a:t>u</a:t>
                      </a:r>
                      <a:r>
                        <a:rPr lang="en-DE" sz="1400" baseline="0" dirty="0"/>
                        <a:t>i</a:t>
                      </a:r>
                      <a:r>
                        <a:rPr lang="pt-BR" sz="1400" baseline="0" dirty="0"/>
                        <a:t>p</a:t>
                      </a:r>
                      <a:r>
                        <a:rPr lang="en-DE" sz="1400" baseline="0" dirty="0"/>
                        <a:t>m</a:t>
                      </a:r>
                      <a:r>
                        <a:rPr lang="pt-BR" sz="1400" baseline="0" dirty="0"/>
                        <a:t>e</a:t>
                      </a:r>
                      <a:r>
                        <a:rPr lang="en-DE" sz="1400" baseline="0" dirty="0"/>
                        <a:t>n</a:t>
                      </a:r>
                      <a:r>
                        <a:rPr lang="pt-BR" sz="1400" baseline="0" dirty="0"/>
                        <a:t>t</a:t>
                      </a:r>
                      <a:r>
                        <a:rPr lang="en-DE" sz="1400" baseline="0" dirty="0"/>
                        <a:t> </a:t>
                      </a:r>
                      <a:r>
                        <a:rPr lang="pt-BR" sz="1400" baseline="0" dirty="0"/>
                        <a:t>r</a:t>
                      </a:r>
                      <a:r>
                        <a:rPr lang="en-DE" sz="1400" baseline="0" dirty="0"/>
                        <a:t>e</a:t>
                      </a:r>
                      <a:r>
                        <a:rPr lang="pt-BR" sz="1400" baseline="0" dirty="0"/>
                        <a:t>a</a:t>
                      </a:r>
                      <a:r>
                        <a:rPr lang="en-DE" sz="1400" baseline="0" dirty="0"/>
                        <a:t>d</a:t>
                      </a:r>
                      <a:r>
                        <a:rPr lang="pt-BR" sz="1400" baseline="0" dirty="0"/>
                        <a:t>i</a:t>
                      </a:r>
                      <a:r>
                        <a:rPr lang="en-DE" sz="1400" baseline="0" dirty="0"/>
                        <a:t>n</a:t>
                      </a:r>
                      <a:r>
                        <a:rPr lang="pt-BR" sz="1400" baseline="0" dirty="0"/>
                        <a:t>e</a:t>
                      </a:r>
                      <a:r>
                        <a:rPr lang="en-DE" sz="1400" baseline="0" dirty="0"/>
                        <a:t>s</a:t>
                      </a:r>
                      <a:r>
                        <a:rPr lang="pt-BR" sz="1400" baseline="0" dirty="0"/>
                        <a:t>s</a:t>
                      </a:r>
                      <a:endParaRPr lang="en-DE" sz="1400" baseline="0" dirty="0"/>
                    </a:p>
                    <a:p>
                      <a:r>
                        <a:rPr lang="da-DK" sz="1400" baseline="0" dirty="0"/>
                        <a:t>...</a:t>
                      </a:r>
                    </a:p>
                  </a:txBody>
                  <a:tcPr marL="121943" marR="121943" marT="45689" marB="45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719581" y="4758596"/>
          <a:ext cx="3649133" cy="137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182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   </a:t>
                      </a:r>
                      <a:r>
                        <a:rPr lang="da-DK" sz="1400" dirty="0" err="1"/>
                        <a:t>Logistics</a:t>
                      </a:r>
                      <a:endParaRPr lang="en-US" sz="1400" dirty="0"/>
                    </a:p>
                  </a:txBody>
                  <a:tcPr marL="121943" marR="121943" marT="45762" marB="457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768">
                <a:tc>
                  <a:txBody>
                    <a:bodyPr/>
                    <a:lstStyle/>
                    <a:p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g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da-DK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DE" sz="1400" dirty="0" err="1">
                          <a:solidFill>
                            <a:schemeClr val="tx1"/>
                          </a:solidFill>
                        </a:rPr>
                        <a:t>cal</a:t>
                      </a:r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 Resource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DE" sz="1400" dirty="0" err="1">
                          <a:solidFill>
                            <a:schemeClr val="tx1"/>
                          </a:solidFill>
                        </a:rPr>
                        <a:t>ility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a-DK" sz="1400" baseline="0" dirty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43" marR="121943" marT="45762" marB="457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999165" y="4758596"/>
          <a:ext cx="3649133" cy="150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649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err="1"/>
                        <a:t>Quality</a:t>
                      </a:r>
                      <a:r>
                        <a:rPr lang="en-DE" sz="1400" dirty="0"/>
                        <a:t> </a:t>
                      </a:r>
                      <a:r>
                        <a:rPr lang="pt-BR" sz="1400" dirty="0"/>
                        <a:t>a</a:t>
                      </a:r>
                      <a:r>
                        <a:rPr lang="en-DE" sz="1400" dirty="0"/>
                        <a:t>n</a:t>
                      </a:r>
                      <a:r>
                        <a:rPr lang="pt-BR" sz="1400" dirty="0"/>
                        <a:t>d</a:t>
                      </a:r>
                      <a:r>
                        <a:rPr lang="en-DE" sz="1400" dirty="0"/>
                        <a:t> </a:t>
                      </a:r>
                      <a:r>
                        <a:rPr lang="pt-BR" sz="1400" dirty="0"/>
                        <a:t>H</a:t>
                      </a:r>
                      <a:r>
                        <a:rPr lang="en-DE" sz="1400" dirty="0"/>
                        <a:t>S</a:t>
                      </a:r>
                      <a:r>
                        <a:rPr lang="pt-BR" sz="1400" dirty="0"/>
                        <a:t>E</a:t>
                      </a:r>
                      <a:endParaRPr lang="en-US" sz="1400" dirty="0"/>
                    </a:p>
                  </a:txBody>
                  <a:tcPr marL="121943" marR="121943" marT="45748" marB="457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689">
                <a:tc>
                  <a:txBody>
                    <a:bodyPr/>
                    <a:lstStyle/>
                    <a:p>
                      <a:r>
                        <a:rPr lang="da-DK" sz="1400" dirty="0" err="1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da-DK" sz="1400" dirty="0">
                          <a:solidFill>
                            <a:schemeClr val="tx1"/>
                          </a:solidFill>
                        </a:rPr>
                        <a:t> performance / SDQ</a:t>
                      </a:r>
                      <a:endParaRPr lang="en-DE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DE" sz="1400" dirty="0">
                          <a:solidFill>
                            <a:schemeClr val="tx1"/>
                          </a:solidFill>
                        </a:rPr>
                        <a:t>LTFR &amp; TRIR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a-DK" sz="1400" dirty="0" err="1">
                          <a:solidFill>
                            <a:schemeClr val="tx1"/>
                          </a:solidFill>
                        </a:rPr>
                        <a:t>Qualification</a:t>
                      </a:r>
                      <a:r>
                        <a:rPr lang="da-DK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1400" dirty="0" err="1">
                          <a:solidFill>
                            <a:schemeClr val="tx1"/>
                          </a:solidFill>
                        </a:rPr>
                        <a:t>costs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a-DK" sz="1400" baseline="0" dirty="0">
                          <a:solidFill>
                            <a:schemeClr val="tx1"/>
                          </a:solidFill>
                        </a:rPr>
                        <a:t>NCC and </a:t>
                      </a:r>
                      <a:r>
                        <a:rPr lang="da-DK" sz="1400" baseline="0" dirty="0" err="1">
                          <a:solidFill>
                            <a:schemeClr val="tx1"/>
                          </a:solidFill>
                        </a:rPr>
                        <a:t>claim</a:t>
                      </a:r>
                      <a:r>
                        <a:rPr lang="da-DK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1400" baseline="0" dirty="0" err="1">
                          <a:solidFill>
                            <a:schemeClr val="tx1"/>
                          </a:solidFill>
                        </a:rPr>
                        <a:t>aspects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a-DK" sz="1400" baseline="0" dirty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21943" marR="121943" marT="45748" marB="457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Diagram 30"/>
          <p:cNvGraphicFramePr/>
          <p:nvPr/>
        </p:nvGraphicFramePr>
        <p:xfrm>
          <a:off x="4472421" y="3149427"/>
          <a:ext cx="3341544" cy="314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54683" y="1074784"/>
            <a:ext cx="11284734" cy="2058943"/>
            <a:chOff x="-313476" y="1577975"/>
            <a:chExt cx="9054252" cy="1734211"/>
          </a:xfrm>
        </p:grpSpPr>
        <p:sp>
          <p:nvSpPr>
            <p:cNvPr id="7171" name="Rectangle 66"/>
            <p:cNvSpPr>
              <a:spLocks noChangeArrowheads="1"/>
            </p:cNvSpPr>
            <p:nvPr/>
          </p:nvSpPr>
          <p:spPr bwMode="auto">
            <a:xfrm>
              <a:off x="458788" y="1577975"/>
              <a:ext cx="8280400" cy="43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eaLnBrk="0" hangingPunct="0">
                <a:buClr>
                  <a:schemeClr val="accent1"/>
                </a:buClr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216" name="Rectangle 8"/>
            <p:cNvSpPr>
              <a:spLocks noChangeArrowheads="1"/>
            </p:cNvSpPr>
            <p:nvPr/>
          </p:nvSpPr>
          <p:spPr bwMode="auto">
            <a:xfrm>
              <a:off x="-307751" y="1586237"/>
              <a:ext cx="9048527" cy="361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18000" anchor="ctr"/>
            <a:lstStyle>
              <a:lvl1pPr algn="l" eaLnBrk="0" hangingPunct="0">
                <a:buClr>
                  <a:schemeClr val="accent1"/>
                </a:buClr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n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n 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 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G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n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l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Q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H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 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q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u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n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n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f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</a:t>
              </a:r>
              <a:r>
                <a:rPr kumimoji="0" lang="pt-B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n</a:t>
              </a:r>
              <a:r>
                <a:rPr kumimoji="0" lang="en-D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, work related accreditations, trainings and compliance to SGRE Procedures are required to be considered for a tender: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7173" name="Group 7"/>
            <p:cNvGrpSpPr>
              <a:grpSpLocks/>
            </p:cNvGrpSpPr>
            <p:nvPr/>
          </p:nvGrpSpPr>
          <p:grpSpPr bwMode="auto">
            <a:xfrm>
              <a:off x="279400" y="2368729"/>
              <a:ext cx="8459691" cy="593815"/>
              <a:chOff x="253" y="1018"/>
              <a:chExt cx="5023" cy="411"/>
            </a:xfrm>
          </p:grpSpPr>
          <p:sp>
            <p:nvSpPr>
              <p:cNvPr id="7214" name="Rectangle 8"/>
              <p:cNvSpPr>
                <a:spLocks noChangeArrowheads="1"/>
              </p:cNvSpPr>
              <p:nvPr/>
            </p:nvSpPr>
            <p:spPr bwMode="auto">
              <a:xfrm>
                <a:off x="340" y="1018"/>
                <a:ext cx="4936" cy="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18000" anchor="ctr"/>
              <a:lstStyle>
                <a:lvl1pPr algn="l" eaLnBrk="0" hangingPunct="0">
                  <a:buClr>
                    <a:schemeClr val="accent1"/>
                  </a:buClr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66700" algn="l"/>
                  </a:tabLst>
                  <a:defRPr/>
                </a:pP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l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l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 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h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 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r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r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m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u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 have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p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l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f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h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r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d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d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p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f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v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l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d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certificates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r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l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v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f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r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h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r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o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l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a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d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 </a:t>
                </a:r>
                <a:r>
                  <a:rPr kumimoji="0" lang="pt-BR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P</a:t>
                </a:r>
                <a:r>
                  <a:rPr kumimoji="0" lang="en-DE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W</a:t>
                </a:r>
                <a:r>
                  <a:rPr kumimoji="0" lang="pt-BR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</a:t>
                </a:r>
                <a:r>
                  <a:rPr kumimoji="0" lang="en-DE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CF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lt"/>
                    <a:cs typeface="Arial"/>
                  </a:rPr>
                  <a:t>Project Wind Technician Competency Framework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66700" algn="l"/>
                  </a:tabLst>
                  <a:defRPr/>
                </a:pP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7215" name="Rectangle 9"/>
              <p:cNvSpPr>
                <a:spLocks noChangeArrowheads="1"/>
              </p:cNvSpPr>
              <p:nvPr/>
            </p:nvSpPr>
            <p:spPr bwMode="auto">
              <a:xfrm>
                <a:off x="253" y="1036"/>
                <a:ext cx="90" cy="250"/>
              </a:xfrm>
              <a:prstGeom prst="rect">
                <a:avLst/>
              </a:prstGeom>
              <a:solidFill>
                <a:srgbClr val="FBC5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18000" anchor="ctr"/>
              <a:lstStyle>
                <a:lvl1pPr algn="l" eaLnBrk="0" hangingPunct="0">
                  <a:buClr>
                    <a:schemeClr val="accent1"/>
                  </a:buCl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-313476" y="2950236"/>
              <a:ext cx="9052624" cy="361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18000" anchor="ctr"/>
            <a:lstStyle>
              <a:lvl1pPr algn="l" eaLnBrk="0" hangingPunct="0">
                <a:buClr>
                  <a:schemeClr val="accent1"/>
                </a:buClr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879BAA"/>
                </a:buClr>
                <a:buChar char="•"/>
                <a:tabLst>
                  <a:tab pos="266700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f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l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l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q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u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n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s 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m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, S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upplier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Comparison Factor evaluates the 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n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a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c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t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o</a:t>
              </a:r>
              <a:r>
                <a:rPr kumimoji="0" lang="pt-B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r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across 4 dimensions: Procurement, Technology, Quality and Logistics</a:t>
              </a:r>
              <a:r>
                <a:rPr kumimoji="0" lang="en-D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: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grpSp>
          <p:nvGrpSpPr>
            <p:cNvPr id="7208" name="Group 7"/>
            <p:cNvGrpSpPr>
              <a:grpSpLocks/>
            </p:cNvGrpSpPr>
            <p:nvPr/>
          </p:nvGrpSpPr>
          <p:grpSpPr bwMode="auto">
            <a:xfrm>
              <a:off x="274638" y="1950995"/>
              <a:ext cx="8465170" cy="371617"/>
              <a:chOff x="160" y="630"/>
              <a:chExt cx="5026" cy="257"/>
            </a:xfrm>
          </p:grpSpPr>
          <p:sp>
            <p:nvSpPr>
              <p:cNvPr id="7210" name="Rectangle 8"/>
              <p:cNvSpPr>
                <a:spLocks noChangeArrowheads="1"/>
              </p:cNvSpPr>
              <p:nvPr/>
            </p:nvSpPr>
            <p:spPr bwMode="auto">
              <a:xfrm>
                <a:off x="250" y="637"/>
                <a:ext cx="4936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18000" anchor="ctr"/>
              <a:lstStyle>
                <a:lvl1pPr algn="l" eaLnBrk="0" hangingPunct="0">
                  <a:buClr>
                    <a:schemeClr val="accent1"/>
                  </a:buClr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tabLst>
                    <a:tab pos="26670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66700" algn="l"/>
                  </a:tabLst>
                  <a:defRPr/>
                </a:pP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S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t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a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t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u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t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o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r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y 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I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n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s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p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e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c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t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i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o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n</a:t>
                </a:r>
                <a:r>
                  <a:rPr kumimoji="0" lang="pt-BR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s</a:t>
                </a:r>
                <a:r>
                  <a:rPr kumimoji="0" lang="en-DE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b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y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a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n independent third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P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arty: </a:t>
                </a:r>
                <a:r>
                  <a:rPr kumimoji="0" lang="en-DE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UKAS A or C 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a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c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c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r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e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d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i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t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a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t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i</a:t>
                </a:r>
                <a:r>
                  <a:rPr kumimoji="0" lang="en-DE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o</a:t>
                </a:r>
                <a:r>
                  <a:rPr kumimoji="0" lang="pt-B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+mn-cs"/>
                  </a:rPr>
                  <a:t>n</a:t>
                </a:r>
                <a:endPara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7211" name="Rectangle 9"/>
              <p:cNvSpPr>
                <a:spLocks noChangeArrowheads="1"/>
              </p:cNvSpPr>
              <p:nvPr/>
            </p:nvSpPr>
            <p:spPr bwMode="auto">
              <a:xfrm>
                <a:off x="160" y="630"/>
                <a:ext cx="90" cy="250"/>
              </a:xfrm>
              <a:prstGeom prst="rect">
                <a:avLst/>
              </a:prstGeom>
              <a:solidFill>
                <a:srgbClr val="FBC5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18000" anchor="ctr"/>
              <a:lstStyle>
                <a:lvl1pPr algn="l" eaLnBrk="0" hangingPunct="0">
                  <a:buClr>
                    <a:schemeClr val="accent1"/>
                  </a:buClr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algn="l" eaLnBrk="0" hangingPunct="0"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algn="l" eaLnBrk="0" hangingPunct="0"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algn="l" eaLnBrk="0" hangingPunct="0"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algn="l" eaLnBrk="0" hangingPunct="0"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879BAA"/>
                  </a:buClr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F0E22E7-BBEB-4CE7-9F25-138147B95D8A}"/>
              </a:ext>
            </a:extLst>
          </p:cNvPr>
          <p:cNvSpPr txBox="1">
            <a:spLocks/>
          </p:cNvSpPr>
          <p:nvPr/>
        </p:nvSpPr>
        <p:spPr>
          <a:xfrm>
            <a:off x="538162" y="331789"/>
            <a:ext cx="846137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50" b="1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SGRE OF PP Construction 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Commodity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7B2C7C-F9EC-48E0-A7FE-2E85B9936934}"/>
              </a:ext>
            </a:extLst>
          </p:cNvPr>
          <p:cNvSpPr/>
          <p:nvPr/>
        </p:nvSpPr>
        <p:spPr>
          <a:xfrm>
            <a:off x="538162" y="628652"/>
            <a:ext cx="103422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353" algn="l"/>
              </a:tabLst>
              <a:defRPr/>
            </a:pP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C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o</a:t>
            </a: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n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t</a:t>
            </a: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r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a</a:t>
            </a: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c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t</a:t>
            </a: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o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r</a:t>
            </a:r>
            <a:r>
              <a:rPr kumimoji="0" lang="da-DK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 </a:t>
            </a: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R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e</a:t>
            </a: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q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u</a:t>
            </a: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i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r</a:t>
            </a: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e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m</a:t>
            </a: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e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n</a:t>
            </a:r>
            <a:r>
              <a:rPr kumimoji="0" lang="en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t</a:t>
            </a:r>
            <a:r>
              <a:rPr kumimoji="0" lang="pt-B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+mn-cs"/>
              </a:rPr>
              <a:t>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57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6001-5671-418C-83F2-AE6112F5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512065"/>
            <a:ext cx="12192000" cy="553998"/>
          </a:xfrm>
        </p:spPr>
        <p:txBody>
          <a:bodyPr/>
          <a:lstStyle/>
          <a:p>
            <a:r>
              <a:rPr lang="en-GB" sz="3600" dirty="0"/>
              <a:t>Any procurement-related inquiries can be sent to 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096AE-7C94-49C0-8CA8-3396D6EC01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0034" y="2519299"/>
            <a:ext cx="10945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1F497D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Nicholas Spallone</a:t>
            </a:r>
            <a:endParaRPr lang="en-US" sz="32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1F497D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Siemens Gamesa Renewable Energy Inc</a:t>
            </a:r>
            <a:br>
              <a:rPr lang="en-US" sz="3200" dirty="0">
                <a:solidFill>
                  <a:srgbClr val="1F497D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1F497D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Senior Project Procurement Manager</a:t>
            </a:r>
            <a:br>
              <a:rPr lang="en-US" sz="3200" dirty="0">
                <a:solidFill>
                  <a:srgbClr val="1F497D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fr-BE" sz="3200" dirty="0">
                <a:solidFill>
                  <a:srgbClr val="1F497D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Email</a:t>
            </a:r>
            <a:r>
              <a:rPr lang="fr-BE" sz="3200" dirty="0">
                <a:solidFill>
                  <a:srgbClr val="1F497D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: Nicholas.Spallone@siemensgamesa.com</a:t>
            </a:r>
            <a:endParaRPr lang="en-US" sz="32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1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C4BDF4-37BA-4298-B28C-34B02B8C1C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C4BDF4-37BA-4298-B28C-34B02B8C1C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DC05466-86F3-4A99-865E-014ED71CAA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21" y="3933645"/>
            <a:ext cx="8448146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en-GB" noProof="0"/>
              <a:t>Thank you!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elle 13">
            <a:extLst>
              <a:ext uri="{FF2B5EF4-FFF2-40B4-BE49-F238E27FC236}">
                <a16:creationId xmlns:a16="http://schemas.microsoft.com/office/drawing/2014/main" id="{FA6A600B-1163-4084-9BF9-5CA3DDFDD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41325"/>
              </p:ext>
            </p:extLst>
          </p:nvPr>
        </p:nvGraphicFramePr>
        <p:xfrm>
          <a:off x="868325" y="1391093"/>
          <a:ext cx="5106295" cy="2684750"/>
        </p:xfrm>
        <a:graphic>
          <a:graphicData uri="http://schemas.openxmlformats.org/drawingml/2006/table">
            <a:tbl>
              <a:tblPr/>
              <a:tblGrid>
                <a:gridCol w="113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81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Wind Farm</a:t>
                      </a:r>
                      <a:r>
                        <a:rPr lang="en-US" sz="800" b="1" baseline="0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specification</a:t>
                      </a:r>
                      <a:endParaRPr lang="en-US" sz="8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# WTG</a:t>
                      </a:r>
                      <a:endParaRPr lang="en-US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176 No.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Type</a:t>
                      </a: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SG-14.0 MW-222 DD</a:t>
                      </a:r>
                      <a:endParaRPr lang="en-GB" sz="120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Total MW</a:t>
                      </a:r>
                      <a:endParaRPr lang="en-US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2,464 MW – increased to 2,587 MW - </a:t>
                      </a:r>
                      <a:r>
                        <a:rPr lang="en-US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Boost function</a:t>
                      </a:r>
                      <a:endParaRPr lang="en-US" sz="8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Customer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Virginia Electric and Power Company  (Dominion Energy)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n-lt"/>
                          <a:ea typeface="Times New Roman"/>
                          <a:cs typeface="Times New Roman"/>
                        </a:rPr>
                        <a:t>Location</a:t>
                      </a: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 (Body)"/>
                          <a:ea typeface="+mn-ea"/>
                          <a:cs typeface="+mn-cs"/>
                        </a:rPr>
                        <a:t>Portsmouth / Norfolk Virginia</a:t>
                      </a: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n-lt"/>
                          <a:ea typeface="Times New Roman"/>
                          <a:cs typeface="Times New Roman"/>
                        </a:rPr>
                        <a:t>Scope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n-lt"/>
                          <a:ea typeface="Times New Roman"/>
                          <a:cs typeface="Times New Roman"/>
                        </a:rPr>
                        <a:t> SGRE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n-lt"/>
                          <a:ea typeface="Times New Roman"/>
                          <a:cs typeface="Times New Roman"/>
                        </a:rPr>
                        <a:t>Customer:</a:t>
                      </a: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0" noProof="0" dirty="0">
                          <a:solidFill>
                            <a:srgbClr val="000000"/>
                          </a:solidFill>
                          <a:latin typeface="Arial (Body)"/>
                        </a:rPr>
                        <a:t>TSA: Supply and Commission WTGs 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0" noProof="0" dirty="0">
                          <a:solidFill>
                            <a:srgbClr val="000000"/>
                          </a:solidFill>
                          <a:latin typeface="Arial (Body)"/>
                        </a:rPr>
                        <a:t>LTP 10 Year contract </a:t>
                      </a: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800" kern="0" noProof="0" dirty="0">
                        <a:solidFill>
                          <a:srgbClr val="000000"/>
                        </a:solidFill>
                        <a:latin typeface="Arial (Body)"/>
                      </a:endParaRPr>
                    </a:p>
                    <a:p>
                      <a:pPr marL="171450" marR="0" lvl="2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0" noProof="0" dirty="0">
                          <a:solidFill>
                            <a:srgbClr val="000000"/>
                          </a:solidFill>
                          <a:latin typeface="Arial (Body)"/>
                        </a:rPr>
                        <a:t>Installation vessel, Foundations, Substation, Interconnections</a:t>
                      </a: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81157" y="385902"/>
            <a:ext cx="6042857" cy="492443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Coastal Virginia Offshore Wind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2277" y="-945472"/>
            <a:ext cx="870857" cy="6531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65315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7643" y="3705081"/>
            <a:ext cx="460062" cy="1318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9BAA"/>
              </a:buClr>
              <a:buSzTx/>
              <a:buFontTx/>
              <a:buNone/>
              <a:tabLst/>
              <a:defRPr/>
            </a:pPr>
            <a:r>
              <a:rPr kumimoji="0" lang="en-US" sz="85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Country: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7386" y="1738714"/>
            <a:ext cx="215123" cy="224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531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9BAA"/>
              </a:buClr>
              <a:buSzTx/>
              <a:buFontTx/>
              <a:buNone/>
              <a:tabLst/>
              <a:defRPr/>
            </a:pPr>
            <a:r>
              <a:rPr kumimoji="0" lang="en-US" sz="85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4" name="Tabelle 13">
            <a:extLst>
              <a:ext uri="{FF2B5EF4-FFF2-40B4-BE49-F238E27FC236}">
                <a16:creationId xmlns:a16="http://schemas.microsoft.com/office/drawing/2014/main" id="{C332BFCA-2C62-4982-B64E-33D2774D2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81097"/>
              </p:ext>
            </p:extLst>
          </p:nvPr>
        </p:nvGraphicFramePr>
        <p:xfrm>
          <a:off x="875903" y="4016042"/>
          <a:ext cx="5123678" cy="1154604"/>
        </p:xfrm>
        <a:graphic>
          <a:graphicData uri="http://schemas.openxmlformats.org/drawingml/2006/table">
            <a:tbl>
              <a:tblPr/>
              <a:tblGrid>
                <a:gridCol w="1182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9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Timeline specification</a:t>
                      </a:r>
                      <a:endParaRPr lang="en-US" sz="8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Contract effective</a:t>
                      </a:r>
                      <a:endParaRPr lang="en-US" sz="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Arial (Body)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en-GB" sz="800" baseline="30000" dirty="0">
                          <a:latin typeface="Arial (Body)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800" dirty="0">
                          <a:latin typeface="Arial (Body)"/>
                          <a:ea typeface="Times New Roman"/>
                          <a:cs typeface="Times New Roman"/>
                        </a:rPr>
                        <a:t> December 2021</a:t>
                      </a:r>
                      <a:endParaRPr lang="en-US" sz="800" dirty="0">
                        <a:highlight>
                          <a:srgbClr val="FFFF00"/>
                        </a:highlight>
                        <a:latin typeface="Arial (Body)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n-lt"/>
                          <a:ea typeface="Times New Roman"/>
                          <a:cs typeface="Times New Roman"/>
                        </a:rPr>
                        <a:t>Grid connection</a:t>
                      </a: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solidFill>
                            <a:schemeClr val="tx1"/>
                          </a:solidFill>
                          <a:latin typeface="Arial (Body)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GB" sz="800" baseline="30000">
                          <a:solidFill>
                            <a:schemeClr val="tx1"/>
                          </a:solidFill>
                          <a:latin typeface="Arial (Body)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800">
                          <a:solidFill>
                            <a:schemeClr val="tx1"/>
                          </a:solidFill>
                          <a:latin typeface="Arial (Body)"/>
                          <a:ea typeface="Times New Roman"/>
                          <a:cs typeface="Times New Roman"/>
                        </a:rPr>
                        <a:t> Aug 2025</a:t>
                      </a:r>
                      <a:endParaRPr lang="en-US" sz="800">
                        <a:solidFill>
                          <a:schemeClr val="tx1"/>
                        </a:solidFill>
                        <a:latin typeface="Arial (Body)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Installation</a:t>
                      </a:r>
                      <a:r>
                        <a:rPr lang="en-US" sz="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start</a:t>
                      </a:r>
                      <a:endParaRPr lang="en-US" sz="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latin typeface="Arial (Body)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en-GB" sz="800" baseline="30000">
                          <a:solidFill>
                            <a:schemeClr val="tx1"/>
                          </a:solidFill>
                          <a:latin typeface="Arial (Body)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GB" sz="800">
                          <a:solidFill>
                            <a:schemeClr val="tx1"/>
                          </a:solidFill>
                          <a:latin typeface="Arial (Body)"/>
                          <a:ea typeface="Times New Roman"/>
                          <a:cs typeface="Times New Roman"/>
                        </a:rPr>
                        <a:t> Aug 2025</a:t>
                      </a:r>
                      <a:endParaRPr lang="en-US" sz="800">
                        <a:solidFill>
                          <a:schemeClr val="tx1"/>
                        </a:solidFill>
                        <a:latin typeface="Arial (Body)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Contractual</a:t>
                      </a:r>
                      <a:r>
                        <a:rPr lang="en-US" sz="800" baseline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TOC</a:t>
                      </a:r>
                      <a:endParaRPr lang="en-US" sz="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Arial (Body)"/>
                          <a:ea typeface="Times New Roman"/>
                          <a:cs typeface="Times New Roman"/>
                        </a:rPr>
                        <a:t>Stage 1 – 01/05/2026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Arial (Body)"/>
                          <a:ea typeface="Times New Roman"/>
                          <a:cs typeface="Times New Roman"/>
                        </a:rPr>
                        <a:t>Stage 2 – 29/10/2026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Arial (Body)"/>
                          <a:ea typeface="Times New Roman"/>
                          <a:cs typeface="Times New Roman"/>
                        </a:rPr>
                        <a:t>Stage 3 – 19/04/2027</a:t>
                      </a:r>
                      <a:endParaRPr lang="en-US" sz="700" dirty="0">
                        <a:solidFill>
                          <a:schemeClr val="tx1"/>
                        </a:solidFill>
                        <a:latin typeface="Arial (Body)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elle 13">
            <a:extLst>
              <a:ext uri="{FF2B5EF4-FFF2-40B4-BE49-F238E27FC236}">
                <a16:creationId xmlns:a16="http://schemas.microsoft.com/office/drawing/2014/main" id="{E292FD2B-087B-4177-B830-29B92284DD51}"/>
              </a:ext>
            </a:extLst>
          </p:cNvPr>
          <p:cNvGraphicFramePr>
            <a:graphicFrameLocks noGrp="1"/>
          </p:cNvGraphicFramePr>
          <p:nvPr/>
        </p:nvGraphicFramePr>
        <p:xfrm>
          <a:off x="875904" y="5223661"/>
          <a:ext cx="5123677" cy="971865"/>
        </p:xfrm>
        <a:graphic>
          <a:graphicData uri="http://schemas.openxmlformats.org/drawingml/2006/table">
            <a:tbl>
              <a:tblPr/>
              <a:tblGrid>
                <a:gridCol w="1193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7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Major subcontractors</a:t>
                      </a:r>
                      <a:endParaRPr lang="en-US" sz="8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CTVs</a:t>
                      </a:r>
                      <a:endParaRPr lang="en-US" sz="80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TBC</a:t>
                      </a:r>
                      <a:endParaRPr lang="en-US" sz="80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Tower</a:t>
                      </a:r>
                      <a:endParaRPr lang="en-US" sz="80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latin typeface="Arial (Body)"/>
                          <a:ea typeface="Times New Roman"/>
                          <a:cs typeface="Times New Roman"/>
                        </a:rPr>
                        <a:t>TBC</a:t>
                      </a:r>
                      <a:endParaRPr lang="en-US" sz="800">
                        <a:latin typeface="Arial (Body)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376133"/>
                  </a:ext>
                </a:extLst>
              </a:tr>
            </a:tbl>
          </a:graphicData>
        </a:graphic>
      </p:graphicFrame>
      <p:graphicFrame>
        <p:nvGraphicFramePr>
          <p:cNvPr id="28" name="Tabelle 13">
            <a:extLst>
              <a:ext uri="{FF2B5EF4-FFF2-40B4-BE49-F238E27FC236}">
                <a16:creationId xmlns:a16="http://schemas.microsoft.com/office/drawing/2014/main" id="{6898552D-D31F-44F3-A64E-3F10C0143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76202"/>
              </p:ext>
            </p:extLst>
          </p:nvPr>
        </p:nvGraphicFramePr>
        <p:xfrm>
          <a:off x="6426546" y="4163537"/>
          <a:ext cx="1955455" cy="733566"/>
        </p:xfrm>
        <a:graphic>
          <a:graphicData uri="http://schemas.openxmlformats.org/drawingml/2006/table">
            <a:tbl>
              <a:tblPr/>
              <a:tblGrid>
                <a:gridCol w="63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Production Facilities</a:t>
                      </a:r>
                      <a:endParaRPr lang="en-US" sz="8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+mn-lt"/>
                          <a:ea typeface="Times New Roman"/>
                          <a:cs typeface="Times New Roman"/>
                        </a:rPr>
                        <a:t>Nacelle</a:t>
                      </a: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latin typeface="+mn-lt"/>
                          <a:ea typeface="Times New Roman"/>
                          <a:cs typeface="Times New Roman"/>
                        </a:rPr>
                        <a:t>Cuxhaven</a:t>
                      </a:r>
                      <a:endParaRPr lang="en-US" sz="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latin typeface="+mn-lt"/>
                          <a:ea typeface="Times New Roman"/>
                          <a:cs typeface="Times New Roman"/>
                        </a:rPr>
                        <a:t>Blades</a:t>
                      </a:r>
                      <a:endParaRPr lang="en-US" sz="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+mn-lt"/>
                          <a:ea typeface="Times New Roman"/>
                          <a:cs typeface="Times New Roman"/>
                        </a:rPr>
                        <a:t>Aalborg</a:t>
                      </a:r>
                      <a:endParaRPr lang="en-US" sz="800" dirty="0">
                        <a:highlight>
                          <a:srgbClr val="FFFF00"/>
                        </a:highligh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elle 13">
            <a:extLst>
              <a:ext uri="{FF2B5EF4-FFF2-40B4-BE49-F238E27FC236}">
                <a16:creationId xmlns:a16="http://schemas.microsoft.com/office/drawing/2014/main" id="{C0E40A1D-CC68-4C0B-A0EC-0DD06FE62A31}"/>
              </a:ext>
            </a:extLst>
          </p:cNvPr>
          <p:cNvGraphicFramePr>
            <a:graphicFrameLocks noGrp="1"/>
          </p:cNvGraphicFramePr>
          <p:nvPr/>
        </p:nvGraphicFramePr>
        <p:xfrm>
          <a:off x="8382001" y="4163537"/>
          <a:ext cx="2928841" cy="733566"/>
        </p:xfrm>
        <a:graphic>
          <a:graphicData uri="http://schemas.openxmlformats.org/drawingml/2006/table">
            <a:tbl>
              <a:tblPr/>
              <a:tblGrid>
                <a:gridCol w="1304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Harbor set-up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9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0800" marR="50800" marT="50800" marB="50800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800">
                          <a:latin typeface="+mn-lt"/>
                          <a:ea typeface="Times New Roman"/>
                          <a:cs typeface="Times New Roman"/>
                        </a:rPr>
                        <a:t>re-Assembly</a:t>
                      </a: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latin typeface="+mn-lt"/>
                          <a:ea typeface="Times New Roman"/>
                          <a:cs typeface="Times New Roman"/>
                        </a:rPr>
                        <a:t>Portsmouth (Virginia)</a:t>
                      </a:r>
                      <a:endParaRPr lang="en-US" sz="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latin typeface="+mn-lt"/>
                          <a:ea typeface="Times New Roman"/>
                          <a:cs typeface="Times New Roman"/>
                        </a:rPr>
                        <a:t>Crew Change</a:t>
                      </a:r>
                      <a:endParaRPr lang="en-US" sz="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+mn-lt"/>
                          <a:ea typeface="Times New Roman"/>
                          <a:cs typeface="Times New Roman"/>
                        </a:rPr>
                        <a:t>TBC</a:t>
                      </a:r>
                      <a:endParaRPr lang="en-US" sz="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381" marR="48381" marT="36286" marB="36286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40367B6-2848-4562-8E98-5A3CC635E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540" y="3605768"/>
            <a:ext cx="534692" cy="3305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FBE94F-5982-4E69-9BCF-CFA440615B84}"/>
              </a:ext>
            </a:extLst>
          </p:cNvPr>
          <p:cNvSpPr/>
          <p:nvPr/>
        </p:nvSpPr>
        <p:spPr>
          <a:xfrm>
            <a:off x="6262986" y="1180386"/>
            <a:ext cx="5720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Watch 'SG 14-222 DD: First Power' | Microsoft Stream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5D470-F608-4A11-A836-207F97EE2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978" y="1633045"/>
            <a:ext cx="1816781" cy="171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036606-9A91-46DA-96D4-7442FC2FA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781" y="6020592"/>
            <a:ext cx="1197250" cy="8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4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9C24E49-9B4E-4F22-A88A-63E2C5CBA7A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9C24E49-9B4E-4F22-A88A-63E2C5CBA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1952D74A-E649-4DDC-ACB4-78282A6C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21" y="329838"/>
            <a:ext cx="11131550" cy="307777"/>
          </a:xfrm>
        </p:spPr>
        <p:txBody>
          <a:bodyPr/>
          <a:lstStyle/>
          <a:p>
            <a:r>
              <a:rPr lang="en-US" dirty="0"/>
              <a:t>Qualification process</a:t>
            </a:r>
          </a:p>
        </p:txBody>
      </p:sp>
      <p:pic>
        <p:nvPicPr>
          <p:cNvPr id="6" name="Picture Placeholder 9" descr="smart-investment-800x600.jpg">
            <a:extLst>
              <a:ext uri="{FF2B5EF4-FFF2-40B4-BE49-F238E27FC236}">
                <a16:creationId xmlns:a16="http://schemas.microsoft.com/office/drawing/2014/main" id="{1F004441-FA1F-407C-8EE7-592EEE772F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928" r="13928"/>
          <a:stretch>
            <a:fillRect/>
          </a:stretch>
        </p:blipFill>
        <p:spPr>
          <a:xfrm>
            <a:off x="480021" y="932739"/>
            <a:ext cx="4802425" cy="49925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305A84-C805-4B52-83D1-0C9AC1AA6FA2}"/>
              </a:ext>
            </a:extLst>
          </p:cNvPr>
          <p:cNvSpPr/>
          <p:nvPr/>
        </p:nvSpPr>
        <p:spPr>
          <a:xfrm>
            <a:off x="5611417" y="903403"/>
            <a:ext cx="5915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Arial "/>
              </a:rPr>
              <a:t>Siemens Gamesa </a:t>
            </a:r>
            <a:r>
              <a:rPr lang="en-GB" sz="1600" dirty="0">
                <a:solidFill>
                  <a:schemeClr val="tx1"/>
                </a:solidFill>
                <a:latin typeface="Arial "/>
              </a:rPr>
              <a:t>is committed to using local suppliers and Contractors wherever possible &amp; where viable for the Business.</a:t>
            </a:r>
          </a:p>
          <a:p>
            <a:endParaRPr lang="en-GB" sz="1600" dirty="0">
              <a:solidFill>
                <a:schemeClr val="tx1"/>
              </a:solidFill>
              <a:latin typeface="Arial "/>
            </a:endParaRPr>
          </a:p>
          <a:p>
            <a:r>
              <a:rPr lang="en-GB" sz="1600" dirty="0">
                <a:latin typeface="Arial "/>
              </a:rPr>
              <a:t>In order to achieve </a:t>
            </a:r>
            <a:r>
              <a:rPr lang="en-GB" sz="1600" b="1" dirty="0">
                <a:latin typeface="Arial "/>
              </a:rPr>
              <a:t>Ready4Business</a:t>
            </a:r>
            <a:r>
              <a:rPr lang="en-GB" sz="1600" dirty="0">
                <a:latin typeface="Arial "/>
              </a:rPr>
              <a:t> Status the below is a vital pre-requisite for any sourcing relation with suppliers.</a:t>
            </a:r>
          </a:p>
        </p:txBody>
      </p:sp>
      <p:sp>
        <p:nvSpPr>
          <p:cNvPr id="9" name="Rechteck: abgerundete Ecken 9">
            <a:extLst>
              <a:ext uri="{FF2B5EF4-FFF2-40B4-BE49-F238E27FC236}">
                <a16:creationId xmlns:a16="http://schemas.microsoft.com/office/drawing/2014/main" id="{D84F245A-AEA0-40CC-9F83-2EB18077DEDE}"/>
              </a:ext>
            </a:extLst>
          </p:cNvPr>
          <p:cNvSpPr/>
          <p:nvPr/>
        </p:nvSpPr>
        <p:spPr>
          <a:xfrm>
            <a:off x="6424971" y="2548696"/>
            <a:ext cx="1985274" cy="1135273"/>
          </a:xfrm>
          <a:prstGeom prst="roundRect">
            <a:avLst/>
          </a:prstGeom>
          <a:solidFill>
            <a:srgbClr val="32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Corporate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Responsibility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(CSR)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411E670-7D1E-448A-BE9D-B1EAAA56EED3}"/>
              </a:ext>
            </a:extLst>
          </p:cNvPr>
          <p:cNvSpPr/>
          <p:nvPr/>
        </p:nvSpPr>
        <p:spPr>
          <a:xfrm>
            <a:off x="6424971" y="3906428"/>
            <a:ext cx="1985274" cy="1135273"/>
          </a:xfrm>
          <a:prstGeom prst="roundRect">
            <a:avLst/>
          </a:prstGeom>
          <a:solidFill>
            <a:srgbClr val="32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Acceptance of Code of Conduct (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CoC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hteck: abgerundete Ecken 9">
            <a:extLst>
              <a:ext uri="{FF2B5EF4-FFF2-40B4-BE49-F238E27FC236}">
                <a16:creationId xmlns:a16="http://schemas.microsoft.com/office/drawing/2014/main" id="{B4164D08-A80B-43B4-815A-757563760054}"/>
              </a:ext>
            </a:extLst>
          </p:cNvPr>
          <p:cNvSpPr/>
          <p:nvPr/>
        </p:nvSpPr>
        <p:spPr>
          <a:xfrm>
            <a:off x="9099039" y="2548695"/>
            <a:ext cx="1985274" cy="1135273"/>
          </a:xfrm>
          <a:prstGeom prst="roundRect">
            <a:avLst/>
          </a:prstGeom>
          <a:solidFill>
            <a:srgbClr val="32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Risk Assessment &amp; Environment, Health and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Safety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(EHS)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hteck: abgerundete Ecken 9">
            <a:extLst>
              <a:ext uri="{FF2B5EF4-FFF2-40B4-BE49-F238E27FC236}">
                <a16:creationId xmlns:a16="http://schemas.microsoft.com/office/drawing/2014/main" id="{A6EB27B2-ED8B-4B4D-BF38-6DAC30B1EDF7}"/>
              </a:ext>
            </a:extLst>
          </p:cNvPr>
          <p:cNvSpPr/>
          <p:nvPr/>
        </p:nvSpPr>
        <p:spPr>
          <a:xfrm>
            <a:off x="9099039" y="3917022"/>
            <a:ext cx="1985274" cy="1135273"/>
          </a:xfrm>
          <a:prstGeom prst="roundRect">
            <a:avLst/>
          </a:prstGeom>
          <a:solidFill>
            <a:srgbClr val="321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Reliable</a:t>
            </a: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a-DK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delivery</a:t>
            </a: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da-DK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competence</a:t>
            </a: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lang="da-DK" sz="1400" b="1" dirty="0">
                <a:solidFill>
                  <a:prstClr val="white"/>
                </a:solidFill>
                <a:latin typeface="Arial" panose="020B0604020202020204"/>
              </a:rPr>
              <a:t>q</a:t>
            </a:r>
            <a:r>
              <a:rPr kumimoji="0" lang="da-DK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uality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16">
            <a:extLst>
              <a:ext uri="{FF2B5EF4-FFF2-40B4-BE49-F238E27FC236}">
                <a16:creationId xmlns:a16="http://schemas.microsoft.com/office/drawing/2014/main" id="{E0137539-2212-4A2B-8602-BCB7E178FBE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24971" y="5247424"/>
            <a:ext cx="4893518" cy="116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333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67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0005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33400" indent="-1333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sz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2207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16779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1351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592388" indent="-18891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chemeClr val="accent2"/>
                </a:solidFill>
              </a:rPr>
              <a:t>Compliance to Code of Conduct controlled by*: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accent2"/>
                </a:solidFill>
              </a:rPr>
              <a:t>Corporate responsibility self assessment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accent2"/>
                </a:solidFill>
              </a:rPr>
              <a:t>Supplier Quality  audits with integrated Code of Conduct module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400" dirty="0">
                <a:solidFill>
                  <a:schemeClr val="accent2"/>
                </a:solidFill>
              </a:rPr>
              <a:t>External sustainability audit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42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9C24E49-9B4E-4F22-A88A-63E2C5CBA7A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9C24E49-9B4E-4F22-A88A-63E2C5CBA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1952D74A-E649-4DDC-ACB4-78282A6C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9" y="329219"/>
            <a:ext cx="11131550" cy="307777"/>
          </a:xfrm>
        </p:spPr>
        <p:txBody>
          <a:bodyPr/>
          <a:lstStyle/>
          <a:p>
            <a:r>
              <a:rPr lang="en-US" dirty="0"/>
              <a:t>Qualification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41AF0-C273-4B52-BE5E-842D18F127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6" b="9185"/>
          <a:stretch/>
        </p:blipFill>
        <p:spPr>
          <a:xfrm>
            <a:off x="-9600" y="0"/>
            <a:ext cx="12190170" cy="6031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897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9C24E49-9B4E-4F22-A88A-63E2C5CBA7A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9C24E49-9B4E-4F22-A88A-63E2C5CBA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15588C45-D35A-48C8-8779-8DA701BBF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56" b="9740"/>
          <a:stretch/>
        </p:blipFill>
        <p:spPr>
          <a:xfrm>
            <a:off x="0" y="573932"/>
            <a:ext cx="12192000" cy="551558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952D74A-E649-4DDC-ACB4-78282A6CE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9" y="329219"/>
            <a:ext cx="11131550" cy="307777"/>
          </a:xfrm>
        </p:spPr>
        <p:txBody>
          <a:bodyPr/>
          <a:lstStyle/>
          <a:p>
            <a:r>
              <a:rPr lang="en-US" dirty="0"/>
              <a:t>Qualification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18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0A69E1D-2699-44CD-8270-14E0840441E3}"/>
              </a:ext>
            </a:extLst>
          </p:cNvPr>
          <p:cNvSpPr/>
          <p:nvPr/>
        </p:nvSpPr>
        <p:spPr>
          <a:xfrm>
            <a:off x="4886413" y="5120061"/>
            <a:ext cx="1853711" cy="12409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19CF5D3-E155-4501-9653-CFA7B8805974}"/>
              </a:ext>
            </a:extLst>
          </p:cNvPr>
          <p:cNvSpPr/>
          <p:nvPr/>
        </p:nvSpPr>
        <p:spPr>
          <a:xfrm>
            <a:off x="2367924" y="1596855"/>
            <a:ext cx="1805961" cy="8965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5214977-0200-40F0-8D5B-E494075107C0}"/>
              </a:ext>
            </a:extLst>
          </p:cNvPr>
          <p:cNvSpPr/>
          <p:nvPr/>
        </p:nvSpPr>
        <p:spPr>
          <a:xfrm>
            <a:off x="6002324" y="957985"/>
            <a:ext cx="1805961" cy="8965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6073228-E487-47F6-9896-53C1F9E720E7}"/>
              </a:ext>
            </a:extLst>
          </p:cNvPr>
          <p:cNvSpPr/>
          <p:nvPr/>
        </p:nvSpPr>
        <p:spPr>
          <a:xfrm>
            <a:off x="8701047" y="3400507"/>
            <a:ext cx="1805961" cy="8965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CB40AE7-3A23-4964-BC7D-8602F42D42B7}"/>
              </a:ext>
            </a:extLst>
          </p:cNvPr>
          <p:cNvSpPr/>
          <p:nvPr/>
        </p:nvSpPr>
        <p:spPr>
          <a:xfrm>
            <a:off x="7933642" y="4394128"/>
            <a:ext cx="1805960" cy="6639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F8EB8AB-6047-48A5-BC2A-B22C8C36E15A}"/>
              </a:ext>
            </a:extLst>
          </p:cNvPr>
          <p:cNvSpPr/>
          <p:nvPr/>
        </p:nvSpPr>
        <p:spPr>
          <a:xfrm>
            <a:off x="4165303" y="1017987"/>
            <a:ext cx="1845427" cy="89913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1DAA9F-1A40-4D76-AC52-31DF6EC959C7}"/>
              </a:ext>
            </a:extLst>
          </p:cNvPr>
          <p:cNvSpPr/>
          <p:nvPr/>
        </p:nvSpPr>
        <p:spPr>
          <a:xfrm>
            <a:off x="7862276" y="1441203"/>
            <a:ext cx="1845427" cy="91773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7109293-3EDB-452E-A43F-43D0F592A33D}"/>
              </a:ext>
            </a:extLst>
          </p:cNvPr>
          <p:cNvSpPr/>
          <p:nvPr/>
        </p:nvSpPr>
        <p:spPr>
          <a:xfrm>
            <a:off x="2862562" y="4793263"/>
            <a:ext cx="1922454" cy="74098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598493-21DF-46CE-BAF9-C4793589D8EC}"/>
              </a:ext>
            </a:extLst>
          </p:cNvPr>
          <p:cNvSpPr/>
          <p:nvPr/>
        </p:nvSpPr>
        <p:spPr>
          <a:xfrm>
            <a:off x="6938770" y="5195527"/>
            <a:ext cx="1805960" cy="6639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1183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180" imgH="180" progId="TCLayout.ActiveDocument.1">
                  <p:embed/>
                </p:oleObj>
              </mc:Choice>
              <mc:Fallback>
                <p:oleObj name="think-cell Slide" r:id="rId5" imgW="180" imgH="180" progId="TCLayout.ActiveDocument.1">
                  <p:embed/>
                  <p:pic>
                    <p:nvPicPr>
                      <p:cNvPr id="29" name="Object 2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30" y="322977"/>
            <a:ext cx="8367712" cy="334649"/>
          </a:xfrm>
        </p:spPr>
        <p:txBody>
          <a:bodyPr/>
          <a:lstStyle/>
          <a:p>
            <a:r>
              <a:rPr lang="en-GB" dirty="0"/>
              <a:t>Project Local Content Tendering Opportunities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1293" y="478935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>
            <a:cxnSpLocks/>
            <a:endCxn id="40" idx="2"/>
          </p:cNvCxnSpPr>
          <p:nvPr/>
        </p:nvCxnSpPr>
        <p:spPr bwMode="auto">
          <a:xfrm rot="16200000" flipV="1">
            <a:off x="4906770" y="2054045"/>
            <a:ext cx="1174973" cy="802193"/>
          </a:xfrm>
          <a:prstGeom prst="bentConnector3">
            <a:avLst/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Elbow Connector 12"/>
          <p:cNvCxnSpPr>
            <a:cxnSpLocks/>
          </p:cNvCxnSpPr>
          <p:nvPr/>
        </p:nvCxnSpPr>
        <p:spPr bwMode="auto">
          <a:xfrm rot="5400000" flipH="1" flipV="1">
            <a:off x="5382094" y="4763230"/>
            <a:ext cx="950214" cy="1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Elbow Connector 13"/>
          <p:cNvCxnSpPr>
            <a:stCxn id="37" idx="1"/>
          </p:cNvCxnSpPr>
          <p:nvPr/>
        </p:nvCxnSpPr>
        <p:spPr bwMode="auto">
          <a:xfrm rot="10800000">
            <a:off x="6792873" y="3931295"/>
            <a:ext cx="1225389" cy="772600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14"/>
          <p:cNvCxnSpPr/>
          <p:nvPr/>
        </p:nvCxnSpPr>
        <p:spPr bwMode="auto">
          <a:xfrm rot="10800000" flipV="1">
            <a:off x="6813775" y="2101121"/>
            <a:ext cx="1157352" cy="1120637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>
            <a:stCxn id="42" idx="1"/>
          </p:cNvCxnSpPr>
          <p:nvPr/>
        </p:nvCxnSpPr>
        <p:spPr bwMode="auto">
          <a:xfrm rot="10800000" flipV="1">
            <a:off x="6795450" y="2880776"/>
            <a:ext cx="1849598" cy="646396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Elbow Connector 16"/>
          <p:cNvCxnSpPr/>
          <p:nvPr/>
        </p:nvCxnSpPr>
        <p:spPr bwMode="auto">
          <a:xfrm>
            <a:off x="3944826" y="2412273"/>
            <a:ext cx="1079539" cy="828466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Elbow Connector 17"/>
          <p:cNvCxnSpPr/>
          <p:nvPr/>
        </p:nvCxnSpPr>
        <p:spPr bwMode="auto">
          <a:xfrm>
            <a:off x="3341330" y="3042628"/>
            <a:ext cx="1653921" cy="484544"/>
          </a:xfrm>
          <a:prstGeom prst="bentConnector3">
            <a:avLst>
              <a:gd name="adj1" fmla="val 25600"/>
            </a:avLst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Elbow Connector 18"/>
          <p:cNvCxnSpPr>
            <a:cxnSpLocks/>
          </p:cNvCxnSpPr>
          <p:nvPr/>
        </p:nvCxnSpPr>
        <p:spPr bwMode="auto">
          <a:xfrm flipV="1">
            <a:off x="3341330" y="3870713"/>
            <a:ext cx="1653919" cy="304833"/>
          </a:xfrm>
          <a:prstGeom prst="bentConnector3">
            <a:avLst>
              <a:gd name="adj1" fmla="val 25600"/>
            </a:avLst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Elbow Connector 19"/>
          <p:cNvCxnSpPr/>
          <p:nvPr/>
        </p:nvCxnSpPr>
        <p:spPr bwMode="auto">
          <a:xfrm rot="5400000" flipH="1" flipV="1">
            <a:off x="4194073" y="4036768"/>
            <a:ext cx="643472" cy="1017111"/>
          </a:xfrm>
          <a:prstGeom prst="bentConnector2">
            <a:avLst/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9811323" y="5285670"/>
            <a:ext cx="2272419" cy="833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b="0" dirty="0">
                <a:solidFill>
                  <a:srgbClr val="7030A0"/>
                </a:solidFill>
              </a:rPr>
              <a:t>Project </a:t>
            </a:r>
            <a:r>
              <a:rPr lang="en-GB" sz="1000" dirty="0">
                <a:solidFill>
                  <a:srgbClr val="7030A0"/>
                </a:solidFill>
              </a:rPr>
              <a:t>Procurement</a:t>
            </a:r>
            <a:endParaRPr lang="en-GB" sz="1000" b="0" dirty="0">
              <a:solidFill>
                <a:srgbClr val="7030A0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GB" sz="1000" b="0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GB" sz="1000" dirty="0">
                <a:solidFill>
                  <a:schemeClr val="accent5"/>
                </a:solidFill>
              </a:rPr>
              <a:t>Strategic Procurement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GB" sz="1000" dirty="0">
              <a:solidFill>
                <a:schemeClr val="accent5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GB" sz="1000" b="1" dirty="0">
                <a:solidFill>
                  <a:srgbClr val="00B050"/>
                </a:solidFill>
              </a:rPr>
              <a:t>Possible US Content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9537592" y="5285375"/>
            <a:ext cx="172334" cy="17233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537592" y="5637395"/>
            <a:ext cx="172334" cy="1723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4133131-58FE-438B-82AD-17C417B4CABD}"/>
              </a:ext>
            </a:extLst>
          </p:cNvPr>
          <p:cNvSpPr/>
          <p:nvPr/>
        </p:nvSpPr>
        <p:spPr>
          <a:xfrm>
            <a:off x="6049389" y="996721"/>
            <a:ext cx="1652632" cy="8082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Spare Part Fabrication </a:t>
            </a:r>
          </a:p>
          <a:p>
            <a:pPr algn="ctr"/>
            <a:r>
              <a:rPr lang="en-GB" sz="1200" dirty="0"/>
              <a:t>(Non Critical)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58B503-1CBF-4A00-BD3F-1819AF1FAA5F}"/>
              </a:ext>
            </a:extLst>
          </p:cNvPr>
          <p:cNvSpPr/>
          <p:nvPr/>
        </p:nvSpPr>
        <p:spPr>
          <a:xfrm>
            <a:off x="1684610" y="2670980"/>
            <a:ext cx="1652632" cy="80824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WTG Main Components – Towers, Nacelles, Blades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FB5064B-8BE5-4A24-9557-A15A71C0FE6A}"/>
              </a:ext>
            </a:extLst>
          </p:cNvPr>
          <p:cNvSpPr/>
          <p:nvPr/>
        </p:nvSpPr>
        <p:spPr>
          <a:xfrm>
            <a:off x="1677513" y="3783594"/>
            <a:ext cx="1652632" cy="80824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Site Parts for WTG completion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EA625D-7FEA-46F8-9034-761D37E8F33D}"/>
              </a:ext>
            </a:extLst>
          </p:cNvPr>
          <p:cNvSpPr/>
          <p:nvPr/>
        </p:nvSpPr>
        <p:spPr>
          <a:xfrm>
            <a:off x="4995249" y="5226771"/>
            <a:ext cx="1652632" cy="101013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Offshore Logistic Solutions:</a:t>
            </a:r>
          </a:p>
          <a:p>
            <a:pPr algn="ctr"/>
            <a:r>
              <a:rPr lang="en-GB" sz="1200" dirty="0"/>
              <a:t>Crew Transfer Vessel</a:t>
            </a:r>
          </a:p>
          <a:p>
            <a:pPr algn="ctr"/>
            <a:r>
              <a:rPr lang="en-GB" sz="1200" dirty="0"/>
              <a:t>Service W2W Vessels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9899C07-67A8-42DF-9727-D1D84CDC83B9}"/>
              </a:ext>
            </a:extLst>
          </p:cNvPr>
          <p:cNvSpPr/>
          <p:nvPr/>
        </p:nvSpPr>
        <p:spPr>
          <a:xfrm>
            <a:off x="2991491" y="4886155"/>
            <a:ext cx="1652632" cy="49301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Tower Pre-Assembly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D21D5FE-7F1B-461E-A8DC-B1412065DCFF}"/>
              </a:ext>
            </a:extLst>
          </p:cNvPr>
          <p:cNvSpPr/>
          <p:nvPr/>
        </p:nvSpPr>
        <p:spPr>
          <a:xfrm>
            <a:off x="6992416" y="5271265"/>
            <a:ext cx="1652632" cy="4572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Statutory Inspections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67ED122-CB86-4E71-B5EF-BFA43AEF21DE}"/>
              </a:ext>
            </a:extLst>
          </p:cNvPr>
          <p:cNvSpPr/>
          <p:nvPr/>
        </p:nvSpPr>
        <p:spPr>
          <a:xfrm>
            <a:off x="4266843" y="1059409"/>
            <a:ext cx="1652632" cy="8082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Site Personnel  Technicians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6EACA14-2503-41A6-9354-0C5079075735}"/>
              </a:ext>
            </a:extLst>
          </p:cNvPr>
          <p:cNvSpPr/>
          <p:nvPr/>
        </p:nvSpPr>
        <p:spPr>
          <a:xfrm>
            <a:off x="2484297" y="1634122"/>
            <a:ext cx="1652632" cy="8082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Material Handling EQ rental – On-site &amp; Offshore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E77A4EF-6B0A-4954-8F71-A64F03F972A1}"/>
              </a:ext>
            </a:extLst>
          </p:cNvPr>
          <p:cNvSpPr/>
          <p:nvPr/>
        </p:nvSpPr>
        <p:spPr>
          <a:xfrm>
            <a:off x="8645048" y="2476653"/>
            <a:ext cx="1652632" cy="8082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Short Order Tools and Consumables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26C8A05-3AF7-495B-91DC-27058A9BCB23}"/>
              </a:ext>
            </a:extLst>
          </p:cNvPr>
          <p:cNvSpPr/>
          <p:nvPr/>
        </p:nvSpPr>
        <p:spPr>
          <a:xfrm>
            <a:off x="8761542" y="3455784"/>
            <a:ext cx="1652632" cy="8082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Site Infrastructure &amp; Services </a:t>
            </a:r>
          </a:p>
        </p:txBody>
      </p:sp>
      <p:cxnSp>
        <p:nvCxnSpPr>
          <p:cNvPr id="44" name="Elbow Connector 18">
            <a:extLst>
              <a:ext uri="{FF2B5EF4-FFF2-40B4-BE49-F238E27FC236}">
                <a16:creationId xmlns:a16="http://schemas.microsoft.com/office/drawing/2014/main" id="{F7970732-3EC6-407B-BE87-08CF8E8FEDA8}"/>
              </a:ext>
            </a:extLst>
          </p:cNvPr>
          <p:cNvCxnSpPr>
            <a:cxnSpLocks/>
            <a:stCxn id="43" idx="1"/>
          </p:cNvCxnSpPr>
          <p:nvPr/>
        </p:nvCxnSpPr>
        <p:spPr bwMode="auto">
          <a:xfrm rot="10800000">
            <a:off x="6832294" y="3715457"/>
            <a:ext cx="1929248" cy="144451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D0DD4C9-0F3A-4B50-AD23-D8BE3E02D5F8}"/>
              </a:ext>
            </a:extLst>
          </p:cNvPr>
          <p:cNvSpPr/>
          <p:nvPr/>
        </p:nvSpPr>
        <p:spPr>
          <a:xfrm>
            <a:off x="4969943" y="2795852"/>
            <a:ext cx="1818526" cy="183920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Supply Opportunities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4E9B17-09EF-4A0D-9F88-7238286B10AA}"/>
              </a:ext>
            </a:extLst>
          </p:cNvPr>
          <p:cNvSpPr/>
          <p:nvPr/>
        </p:nvSpPr>
        <p:spPr>
          <a:xfrm>
            <a:off x="7971127" y="1502040"/>
            <a:ext cx="1652632" cy="8082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Onsite Office Accommodation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65F8ECA-1B1E-40F9-A38C-86BD84F33FEE}"/>
              </a:ext>
            </a:extLst>
          </p:cNvPr>
          <p:cNvSpPr/>
          <p:nvPr/>
        </p:nvSpPr>
        <p:spPr>
          <a:xfrm>
            <a:off x="8018261" y="4457387"/>
            <a:ext cx="1652632" cy="49301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Waste Management</a:t>
            </a:r>
          </a:p>
        </p:txBody>
      </p:sp>
      <p:cxnSp>
        <p:nvCxnSpPr>
          <p:cNvPr id="38" name="Elbow Connector 11">
            <a:extLst>
              <a:ext uri="{FF2B5EF4-FFF2-40B4-BE49-F238E27FC236}">
                <a16:creationId xmlns:a16="http://schemas.microsoft.com/office/drawing/2014/main" id="{67C661EF-43E1-499B-BAD1-827C92D0458C}"/>
              </a:ext>
            </a:extLst>
          </p:cNvPr>
          <p:cNvCxnSpPr>
            <a:cxnSpLocks/>
            <a:endCxn id="31" idx="2"/>
          </p:cNvCxnSpPr>
          <p:nvPr/>
        </p:nvCxnSpPr>
        <p:spPr bwMode="auto">
          <a:xfrm rot="5400000" flipH="1" flipV="1">
            <a:off x="5766698" y="2086022"/>
            <a:ext cx="1390061" cy="827953"/>
          </a:xfrm>
          <a:prstGeom prst="bentConnector3">
            <a:avLst/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lbow Connector 12">
            <a:extLst>
              <a:ext uri="{FF2B5EF4-FFF2-40B4-BE49-F238E27FC236}">
                <a16:creationId xmlns:a16="http://schemas.microsoft.com/office/drawing/2014/main" id="{F57F02E8-032C-427D-ADF0-647C4A91B6C9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6260750" y="4393486"/>
            <a:ext cx="879311" cy="876246"/>
          </a:xfrm>
          <a:prstGeom prst="bentConnector3">
            <a:avLst>
              <a:gd name="adj1" fmla="val 50000"/>
            </a:avLst>
          </a:prstGeom>
          <a:solidFill>
            <a:schemeClr val="tx2"/>
          </a:solidFill>
          <a:ln w="28575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2B1CE52-FA1C-4A91-9AEC-617B144161FE}"/>
              </a:ext>
            </a:extLst>
          </p:cNvPr>
          <p:cNvSpPr/>
          <p:nvPr/>
        </p:nvSpPr>
        <p:spPr bwMode="auto">
          <a:xfrm>
            <a:off x="9537592" y="5985013"/>
            <a:ext cx="172334" cy="17233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4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3393-1649-43A6-840A-CB644EF2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site procurements (starting in 2025)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D80D4BD-59E9-4F44-938C-3FFDDCE30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11714"/>
              </p:ext>
            </p:extLst>
          </p:nvPr>
        </p:nvGraphicFramePr>
        <p:xfrm>
          <a:off x="1703691" y="1741936"/>
          <a:ext cx="7199009" cy="3546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3690">
                  <a:extLst>
                    <a:ext uri="{9D8B030D-6E8A-4147-A177-3AD203B41FA5}">
                      <a16:colId xmlns:a16="http://schemas.microsoft.com/office/drawing/2014/main" val="2850837323"/>
                    </a:ext>
                  </a:extLst>
                </a:gridCol>
                <a:gridCol w="2679452">
                  <a:extLst>
                    <a:ext uri="{9D8B030D-6E8A-4147-A177-3AD203B41FA5}">
                      <a16:colId xmlns:a16="http://schemas.microsoft.com/office/drawing/2014/main" val="2789601819"/>
                    </a:ext>
                  </a:extLst>
                </a:gridCol>
                <a:gridCol w="1355867">
                  <a:extLst>
                    <a:ext uri="{9D8B030D-6E8A-4147-A177-3AD203B41FA5}">
                      <a16:colId xmlns:a16="http://schemas.microsoft.com/office/drawing/2014/main" val="2421086065"/>
                    </a:ext>
                  </a:extLst>
                </a:gridCol>
              </a:tblGrid>
              <a:tr h="205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Activity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Sourced by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Est sourcing date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46153414"/>
                  </a:ext>
                </a:extLst>
              </a:tr>
              <a:tr h="380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Cleaning of components- pressure washing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40879709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Consumables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812322879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Containers Onshore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62259679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Crane Mats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276261856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Dust supression -watering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321432750"/>
                  </a:ext>
                </a:extLst>
              </a:tr>
              <a:tr h="38052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Office trailers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and 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514039099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Office TrailersElectrical SetUp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496928358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Fuel for site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41477119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Lighting towers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629316479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Rental Cars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314583314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Safety barriers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09448541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Security &amp; Surveillance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SGRE pre-assembly sub contractor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928915717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Waste Management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 pre-assembly sub contractor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54337608"/>
                  </a:ext>
                </a:extLst>
              </a:tr>
              <a:tr h="1978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Office administrator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Apr-25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329542992"/>
                  </a:ext>
                </a:extLst>
              </a:tr>
              <a:tr h="2054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Machine shop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SGRE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Apr-25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4331449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82793-1141-429D-99A0-9B6C77299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CVOW</a:t>
            </a:r>
          </a:p>
        </p:txBody>
      </p:sp>
    </p:spTree>
    <p:extLst>
      <p:ext uri="{BB962C8B-B14F-4D97-AF65-F5344CB8AC3E}">
        <p14:creationId xmlns:p14="http://schemas.microsoft.com/office/powerpoint/2010/main" val="256164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1ACB9F-F238-4D68-BA52-A90F41228C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1ACB9F-F238-4D68-BA52-A90F41228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504F287-5D93-4E5A-86DD-0E054F542F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1251E9-8103-4A5B-B65C-9B509CD2BAF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26278" y="3933645"/>
            <a:ext cx="8686301" cy="615553"/>
          </a:xfrm>
        </p:spPr>
        <p:txBody>
          <a:bodyPr/>
          <a:lstStyle/>
          <a:p>
            <a:r>
              <a:rPr lang="en-US" dirty="0"/>
              <a:t>SGRE OF PPM SCOPE (Pre-assembly) </a:t>
            </a:r>
            <a:endParaRPr lang="en-US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52B0C9-95A0-4B56-AC05-458B7CD9B8A2}"/>
              </a:ext>
            </a:extLst>
          </p:cNvPr>
          <p:cNvSpPr txBox="1">
            <a:spLocks/>
          </p:cNvSpPr>
          <p:nvPr/>
        </p:nvSpPr>
        <p:spPr bwMode="gray">
          <a:xfrm>
            <a:off x="524750" y="5314974"/>
            <a:ext cx="8448146" cy="566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February 2024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65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9C24E49-9B4E-4F22-A88A-63E2C5CBA7A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53" imgH="353" progId="TCLayout.ActiveDocument.1">
                  <p:embed/>
                </p:oleObj>
              </mc:Choice>
              <mc:Fallback>
                <p:oleObj name="think-cell Slide" r:id="rId23" imgW="353" imgH="35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9C24E49-9B4E-4F22-A88A-63E2C5CBA7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5FD25729-A429-4AAD-8386-8EFFA28A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48000"/>
            <a:ext cx="11006440" cy="307777"/>
          </a:xfrm>
          <a:solidFill>
            <a:schemeClr val="accent1">
              <a:lumMod val="75000"/>
            </a:schemeClr>
          </a:solidFill>
        </p:spPr>
        <p:txBody>
          <a:bodyPr vert="horz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Pre</a:t>
            </a:r>
            <a:r>
              <a:rPr lang="de-DE" dirty="0">
                <a:solidFill>
                  <a:schemeClr val="bg1"/>
                </a:solidFill>
              </a:rPr>
              <a:t>-Assembly Site Setup</a:t>
            </a:r>
          </a:p>
        </p:txBody>
      </p:sp>
      <p:sp>
        <p:nvSpPr>
          <p:cNvPr id="18" name="Textfeld 2">
            <a:extLst>
              <a:ext uri="{FF2B5EF4-FFF2-40B4-BE49-F238E27FC236}">
                <a16:creationId xmlns:a16="http://schemas.microsoft.com/office/drawing/2014/main" id="{E369342F-141C-4994-A789-DB83930A6ACF}"/>
              </a:ext>
            </a:extLst>
          </p:cNvPr>
          <p:cNvSpPr txBox="1"/>
          <p:nvPr/>
        </p:nvSpPr>
        <p:spPr>
          <a:xfrm>
            <a:off x="8702679" y="2109222"/>
            <a:ext cx="2815264" cy="2397579"/>
          </a:xfrm>
          <a:prstGeom prst="rect">
            <a:avLst/>
          </a:prstGeom>
          <a:noFill/>
          <a:ln w="31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93663" marR="0" lvl="0" indent="-93663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Code of Conduct acceptance</a:t>
            </a:r>
          </a:p>
          <a:p>
            <a:pPr marL="93663" marR="0" lvl="0" indent="-93663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 Responsibility Self-Assessment</a:t>
            </a:r>
          </a:p>
          <a:p>
            <a:pPr marL="93663" marR="0" lvl="0" indent="-93663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Contractor Safety (HSE)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Industry experience highly valued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Payment terms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SQ audits with integrated Code of Conduct module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sustainability audit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C3C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93">
            <a:extLst>
              <a:ext uri="{FF2B5EF4-FFF2-40B4-BE49-F238E27FC236}">
                <a16:creationId xmlns:a16="http://schemas.microsoft.com/office/drawing/2014/main" id="{254F01FE-23B9-4567-A0DD-3811E9E512F3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8685660" y="1677114"/>
            <a:ext cx="2849303" cy="411709"/>
          </a:xfrm>
          <a:prstGeom prst="rect">
            <a:avLst/>
          </a:prstGeom>
          <a:solidFill>
            <a:srgbClr val="321850"/>
          </a:solidFill>
          <a:ln w="9525">
            <a:noFill/>
            <a:miter lim="800000"/>
            <a:headEnd/>
            <a:tailEnd/>
          </a:ln>
        </p:spPr>
        <p:txBody>
          <a:bodyPr wrap="square" lIns="108000" tIns="72000" rIns="72000" bIns="72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Minimum selection criteria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D3555ED2-5F34-4349-8096-85999D610F79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9942" y="1260258"/>
            <a:ext cx="2610988" cy="1366453"/>
            <a:chOff x="4343" y="876"/>
            <a:chExt cx="1897" cy="822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CFE3EF8D-ED42-4920-A70F-1BBBC318C5CE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43" y="1050"/>
              <a:ext cx="1877" cy="648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Tools and small parts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Fasteners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PPE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E84711ED-3679-4CF3-A1B3-355089B85A86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48" y="876"/>
              <a:ext cx="1892" cy="1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44000" tIns="0" rIns="14400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Site Consumables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AD8ADC99-0A05-402B-8320-FE09DF9C2495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57037" y="1316779"/>
            <a:ext cx="2606648" cy="1329880"/>
            <a:chOff x="368" y="2138"/>
            <a:chExt cx="1893" cy="800"/>
          </a:xfrm>
        </p:grpSpPr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5C48D180-5FD5-41D3-BFF7-E33E42C57841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75" y="2290"/>
              <a:ext cx="1886" cy="648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Construction project office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Warehouse structures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Welfare cabins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id="{8465A4B0-EE01-43A0-BEB3-09F8EBA2549C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8" y="2138"/>
              <a:ext cx="1891" cy="1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44000" tIns="0" rIns="14400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ite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Infrastructure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6EAF9137-B04A-46C3-A357-172E97923636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6275" y="4332106"/>
            <a:ext cx="2624656" cy="1594194"/>
            <a:chOff x="-857" y="4541"/>
            <a:chExt cx="1906" cy="959"/>
          </a:xfrm>
        </p:grpSpPr>
        <p:sp>
          <p:nvSpPr>
            <p:cNvPr id="38" name="Rectangle 8">
              <a:extLst>
                <a:ext uri="{FF2B5EF4-FFF2-40B4-BE49-F238E27FC236}">
                  <a16:creationId xmlns:a16="http://schemas.microsoft.com/office/drawing/2014/main" id="{D1AC499B-AC22-4873-9A0C-48B2FB4C6D74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857" y="4757"/>
              <a:ext cx="1877" cy="743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Plant hire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Transport and Site Vehicles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Stationery and office IT equip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Service accommodation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Port Agents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39" name="Rectangle 9">
              <a:extLst>
                <a:ext uri="{FF2B5EF4-FFF2-40B4-BE49-F238E27FC236}">
                  <a16:creationId xmlns:a16="http://schemas.microsoft.com/office/drawing/2014/main" id="{6D1EDAA1-7C3D-405F-B7AB-77BCB77BE69F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843" y="4541"/>
              <a:ext cx="1892" cy="1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44000" tIns="0" rIns="144000" bIns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ite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IM Requirements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9361D1-2663-4E95-AAD8-16B454B1D88E}"/>
              </a:ext>
            </a:extLst>
          </p:cNvPr>
          <p:cNvGrpSpPr/>
          <p:nvPr/>
        </p:nvGrpSpPr>
        <p:grpSpPr>
          <a:xfrm>
            <a:off x="3321948" y="4332106"/>
            <a:ext cx="2675961" cy="1594194"/>
            <a:chOff x="3321948" y="4394908"/>
            <a:chExt cx="2605377" cy="1536958"/>
          </a:xfrm>
        </p:grpSpPr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E4E7F168-FBE9-41A3-B6AF-0BCD4ABBE5BD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32277" y="4696740"/>
              <a:ext cx="2584721" cy="1235126"/>
            </a:xfrm>
            <a:prstGeom prst="rect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72000" tIns="72000" rIns="72000" bIns="72000"/>
            <a:lstStyle/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Civil Works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Seabed Remediation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Welding and None critical fabrication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Offshore Temporary Power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……….</a:t>
              </a: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9388" marR="0" lvl="1" indent="-1778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2185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Rectangle 7">
              <a:extLst>
                <a:ext uri="{FF2B5EF4-FFF2-40B4-BE49-F238E27FC236}">
                  <a16:creationId xmlns:a16="http://schemas.microsoft.com/office/drawing/2014/main" id="{2684F952-67C2-4301-B0A2-D72D8168CC6E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21948" y="4394908"/>
              <a:ext cx="2605377" cy="2560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44000" tIns="0" rIns="14400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Others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D62772-6192-4CF8-98C2-1EF32F3C4580}"/>
              </a:ext>
            </a:extLst>
          </p:cNvPr>
          <p:cNvGrpSpPr/>
          <p:nvPr/>
        </p:nvGrpSpPr>
        <p:grpSpPr>
          <a:xfrm>
            <a:off x="6155001" y="2620770"/>
            <a:ext cx="2522817" cy="1646286"/>
            <a:chOff x="5704654" y="2278452"/>
            <a:chExt cx="2522817" cy="16462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788EE8-F2F2-4928-80BF-C91011C1D07A}"/>
                </a:ext>
              </a:extLst>
            </p:cNvPr>
            <p:cNvGrpSpPr/>
            <p:nvPr/>
          </p:nvGrpSpPr>
          <p:grpSpPr>
            <a:xfrm>
              <a:off x="6440726" y="2285387"/>
              <a:ext cx="1117135" cy="1416634"/>
              <a:chOff x="6205605" y="2088109"/>
              <a:chExt cx="1117135" cy="1416634"/>
            </a:xfrm>
          </p:grpSpPr>
          <p:sp>
            <p:nvSpPr>
              <p:cNvPr id="33" name="Oval 17">
                <a:extLst>
                  <a:ext uri="{FF2B5EF4-FFF2-40B4-BE49-F238E27FC236}">
                    <a16:creationId xmlns:a16="http://schemas.microsoft.com/office/drawing/2014/main" id="{4C2452AA-6C11-4969-9FAF-621C38B44EC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205605" y="2088109"/>
                <a:ext cx="1117135" cy="141663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F1EB240D-3F9E-4FDB-9DC8-1D396CA36B9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259350" y="2649189"/>
                <a:ext cx="1033254" cy="369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7620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E6E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SCF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Evaluation</a:t>
                </a:r>
              </a:p>
            </p:txBody>
          </p:sp>
        </p:grpSp>
        <p:grpSp>
          <p:nvGrpSpPr>
            <p:cNvPr id="57" name="Group 21">
              <a:extLst>
                <a:ext uri="{FF2B5EF4-FFF2-40B4-BE49-F238E27FC236}">
                  <a16:creationId xmlns:a16="http://schemas.microsoft.com/office/drawing/2014/main" id="{9A4F90A4-B94D-4B61-98AA-19145486E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4654" y="2278452"/>
              <a:ext cx="1104426" cy="631691"/>
              <a:chOff x="4996" y="1926"/>
              <a:chExt cx="617" cy="276"/>
            </a:xfrm>
          </p:grpSpPr>
          <p:sp>
            <p:nvSpPr>
              <p:cNvPr id="58" name="Oval 22">
                <a:extLst>
                  <a:ext uri="{FF2B5EF4-FFF2-40B4-BE49-F238E27FC236}">
                    <a16:creationId xmlns:a16="http://schemas.microsoft.com/office/drawing/2014/main" id="{FA949C62-47B2-4E67-B7CE-CC90DDEAF5D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996" y="1926"/>
                <a:ext cx="614" cy="276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Text Box 23">
                <a:extLst>
                  <a:ext uri="{FF2B5EF4-FFF2-40B4-BE49-F238E27FC236}">
                    <a16:creationId xmlns:a16="http://schemas.microsoft.com/office/drawing/2014/main" id="{EB0E21C5-848E-4DBC-8FA4-1D543FF3818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036" y="2037"/>
                <a:ext cx="577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762000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Procurement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590416-5E96-431C-8B2C-17674A70751D}"/>
                </a:ext>
              </a:extLst>
            </p:cNvPr>
            <p:cNvGrpSpPr/>
            <p:nvPr/>
          </p:nvGrpSpPr>
          <p:grpSpPr>
            <a:xfrm>
              <a:off x="7127837" y="3363359"/>
              <a:ext cx="1099634" cy="561379"/>
              <a:chOff x="7044686" y="3369168"/>
              <a:chExt cx="1099634" cy="561379"/>
            </a:xfrm>
          </p:grpSpPr>
          <p:sp>
            <p:nvSpPr>
              <p:cNvPr id="64" name="Oval 22">
                <a:extLst>
                  <a:ext uri="{FF2B5EF4-FFF2-40B4-BE49-F238E27FC236}">
                    <a16:creationId xmlns:a16="http://schemas.microsoft.com/office/drawing/2014/main" id="{F666B2E7-8976-44B1-BEC6-FB28E0630F1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044686" y="3369168"/>
                <a:ext cx="1099634" cy="561379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AF3CD47-1313-4620-9983-A4E42492F71C}"/>
                  </a:ext>
                </a:extLst>
              </p:cNvPr>
              <p:cNvSpPr txBox="1"/>
              <p:nvPr/>
            </p:nvSpPr>
            <p:spPr>
              <a:xfrm>
                <a:off x="7298963" y="3540815"/>
                <a:ext cx="83676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Logistics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B7C97B-AEF6-499C-8514-FE0314833EF9}"/>
                </a:ext>
              </a:extLst>
            </p:cNvPr>
            <p:cNvGrpSpPr/>
            <p:nvPr/>
          </p:nvGrpSpPr>
          <p:grpSpPr>
            <a:xfrm>
              <a:off x="5723615" y="3334105"/>
              <a:ext cx="1184610" cy="561379"/>
              <a:chOff x="5869397" y="3406601"/>
              <a:chExt cx="1184610" cy="561379"/>
            </a:xfrm>
          </p:grpSpPr>
          <p:sp>
            <p:nvSpPr>
              <p:cNvPr id="66" name="Oval 22">
                <a:extLst>
                  <a:ext uri="{FF2B5EF4-FFF2-40B4-BE49-F238E27FC236}">
                    <a16:creationId xmlns:a16="http://schemas.microsoft.com/office/drawing/2014/main" id="{7FF24776-A8BF-4349-99A2-3E48DA55A70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869397" y="3406601"/>
                <a:ext cx="1099634" cy="561379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5C10B5-9B71-4F78-8C51-9AAAA90ED361}"/>
                  </a:ext>
                </a:extLst>
              </p:cNvPr>
              <p:cNvSpPr txBox="1"/>
              <p:nvPr/>
            </p:nvSpPr>
            <p:spPr>
              <a:xfrm>
                <a:off x="6087943" y="3569834"/>
                <a:ext cx="966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Quality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AD5986-3B2F-46B8-8E85-4CBFEC83EB16}"/>
                </a:ext>
              </a:extLst>
            </p:cNvPr>
            <p:cNvGrpSpPr/>
            <p:nvPr/>
          </p:nvGrpSpPr>
          <p:grpSpPr>
            <a:xfrm>
              <a:off x="7104504" y="2287318"/>
              <a:ext cx="1099634" cy="561379"/>
              <a:chOff x="6898623" y="1276015"/>
              <a:chExt cx="1099634" cy="561379"/>
            </a:xfrm>
          </p:grpSpPr>
          <p:sp>
            <p:nvSpPr>
              <p:cNvPr id="45" name="Oval 22">
                <a:extLst>
                  <a:ext uri="{FF2B5EF4-FFF2-40B4-BE49-F238E27FC236}">
                    <a16:creationId xmlns:a16="http://schemas.microsoft.com/office/drawing/2014/main" id="{EDB2FCC4-A77E-455E-A8F2-631200E303C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898623" y="1276015"/>
                <a:ext cx="1099634" cy="561379"/>
              </a:xfrm>
              <a:prstGeom prst="ellipse">
                <a:avLst/>
              </a:prstGeom>
              <a:solidFill>
                <a:schemeClr val="bg1"/>
              </a:solidFill>
              <a:ln w="1905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1EED33-49D3-4951-AEEE-4ED837EAD534}"/>
                  </a:ext>
                </a:extLst>
              </p:cNvPr>
              <p:cNvSpPr txBox="1"/>
              <p:nvPr/>
            </p:nvSpPr>
            <p:spPr>
              <a:xfrm>
                <a:off x="7075614" y="1450180"/>
                <a:ext cx="83676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Technology</a:t>
                </a:r>
              </a:p>
            </p:txBody>
          </p:sp>
        </p:grp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D67311F4-6740-4730-B2EF-ED759D4097C6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3147" b="40677"/>
          <a:stretch/>
        </p:blipFill>
        <p:spPr>
          <a:xfrm>
            <a:off x="659279" y="2752163"/>
            <a:ext cx="2576791" cy="149785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0BAF61C-1C0A-4AFE-B78A-7C3BBD1FEFD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39584" t="29909"/>
          <a:stretch/>
        </p:blipFill>
        <p:spPr>
          <a:xfrm>
            <a:off x="3392532" y="2780415"/>
            <a:ext cx="2605377" cy="1460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206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08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720"/>
  <p:tag name="CDT_PROT_HEIGHT" val="99,875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2,50008"/>
  <p:tag name="CDT_PROT_WIDTH" val="646,3751"/>
  <p:tag name="CDT_PROT_HEIGHT" val="374,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WdLGPpQJ.eEcD2bB0YZ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b4iNV6QWq7JEq.a8R43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TEMPLATESTYLE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SHJllMR6CKO2o_DQxW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b4iNV6QWq7JEq.a8R43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_GbL7khU6hbvrb6Jxij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iNAzu_aEaUEv1cro1Im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0X5z6BCUS8N1.xlNN_s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rkze6x9EKeUE70KerNe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rkze6x9EKeUE70KerN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rkze6x9EKeUE70KerN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rkze6x9EKeUE70KerNe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3GZgGOCfUKj6Kh.KqjQf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0LJgMfUK5oVHcQ.NKM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TlWtuu2kuDYrHtbCd1y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BaYD936keHsMAdXCm0r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vK.2f1EUSAcbrBOl51k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l4RSNN7k2EuOT8G5ehm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Nvql0WoUiMqULbF9WXO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B6kA5GI0yIElKRk3zF4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XSUMK4HUCVBh7JeQ_h5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2pOHjlRUOzf0dFu.sJR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qn0a.9e0WO2aJs7Na44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ldfzolQjeNmOtwBB2CQ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owerpoint 170327_SG_Presentation_LegalName">
  <a:themeElements>
    <a:clrScheme name="SG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878787"/>
      </a:accent1>
      <a:accent2>
        <a:srgbClr val="321850"/>
      </a:accent2>
      <a:accent3>
        <a:srgbClr val="00B0AD"/>
      </a:accent3>
      <a:accent4>
        <a:srgbClr val="C6C6C6"/>
      </a:accent4>
      <a:accent5>
        <a:srgbClr val="FAB600"/>
      </a:accent5>
      <a:accent6>
        <a:srgbClr val="3C3C3C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G_Presentation_LegalName" id="{268A7F69-4673-4483-B530-91DF76377E7F}" vid="{E57D6AE2-5368-4C24-A242-EC3D3B0F5639}"/>
    </a:ext>
  </a:extLst>
</a:theme>
</file>

<file path=ppt/theme/theme2.xml><?xml version="1.0" encoding="utf-8"?>
<a:theme xmlns:a="http://schemas.openxmlformats.org/drawingml/2006/main" name="2_160817_SG_Presentation_LegalName">
  <a:themeElements>
    <a:clrScheme name="Siemens Gamesa_colors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321850"/>
      </a:accent1>
      <a:accent2>
        <a:srgbClr val="3C3C3C"/>
      </a:accent2>
      <a:accent3>
        <a:srgbClr val="00B0AD"/>
      </a:accent3>
      <a:accent4>
        <a:srgbClr val="FAB600"/>
      </a:accent4>
      <a:accent5>
        <a:srgbClr val="878787"/>
      </a:accent5>
      <a:accent6>
        <a:srgbClr val="E6E6E6"/>
      </a:accent6>
      <a:hlink>
        <a:srgbClr val="321850"/>
      </a:hlink>
      <a:folHlink>
        <a:srgbClr val="878787"/>
      </a:folHlink>
    </a:clrScheme>
    <a:fontScheme name="Siemens_Games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custClrLst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80%">
      <a:srgbClr val="5A4673"/>
    </a:custClr>
    <a:custClr name="Dark Gray 80%">
      <a:srgbClr val="636363"/>
    </a:custClr>
    <a:custClr name="Turquoise 80%">
      <a:srgbClr val="33C0BD"/>
    </a:custClr>
    <a:custClr name="Sunrise 80%">
      <a:srgbClr val="FBC533"/>
    </a:custClr>
    <a:custClr name="Medium Gray 80%">
      <a:srgbClr val="9F9F9F"/>
    </a:custClr>
    <a:custClr name="Soft Gray 80%">
      <a:srgbClr val="D1D1D1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60%">
      <a:srgbClr val="847496"/>
    </a:custClr>
    <a:custClr name="Dark Gray 60%">
      <a:srgbClr val="8A8A8A"/>
    </a:custClr>
    <a:custClr name="Turquoise 60%">
      <a:srgbClr val="66D0CE"/>
    </a:custClr>
    <a:custClr name="Sunrise 60%">
      <a:srgbClr val="FCD366"/>
    </a:custClr>
    <a:custClr name="Medium Gray 60%">
      <a:srgbClr val="B7B7B7"/>
    </a:custClr>
    <a:custClr name="Soft Gray 60%">
      <a:srgbClr val="DDDDDD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40%">
      <a:srgbClr val="ADA3B9"/>
    </a:custClr>
    <a:custClr name="Dark Gray 40%">
      <a:srgbClr val="B1B1B1"/>
    </a:custClr>
    <a:custClr name="Turquoise 40%">
      <a:srgbClr val="99DEDF"/>
    </a:custClr>
    <a:custClr name="Sunrise 40%">
      <a:srgbClr val="FDE2A3"/>
    </a:custClr>
    <a:custClr name="Medium Gray 40%">
      <a:srgbClr val="CFCFCF"/>
    </a:custClr>
    <a:custClr name="Soft Gray 40%">
      <a:srgbClr val="E8E8E8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20%">
      <a:srgbClr val="D6D1DC"/>
    </a:custClr>
    <a:custClr name="Dark Gray 20%">
      <a:srgbClr val="D8D8D8"/>
    </a:custClr>
    <a:custClr name="Turquoise 20%">
      <a:srgbClr val="CCEFEF"/>
    </a:custClr>
    <a:custClr name="Sunrise 20%">
      <a:srgbClr val="FEF0CC"/>
    </a:custClr>
    <a:custClr name="Medium Gray 20%">
      <a:srgbClr val="E7E7E7"/>
    </a:custClr>
    <a:custClr name="Soft Gray 20%">
      <a:srgbClr val="F4F4F4"/>
    </a:custClr>
  </a:custClrLst>
  <a:extLst>
    <a:ext uri="{05A4C25C-085E-4340-85A3-A5531E510DB2}">
      <thm15:themeFamily xmlns:thm15="http://schemas.microsoft.com/office/thememl/2012/main" name="Template_Purple.pptx" id="{034A283F-CB1A-4131-8A25-CFF3C0490C6E}" vid="{EAEB43F3-F3E4-444E-8D1F-10EC697F70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2e545f-50fa-4dfa-8af7-ab48fae9b64c" xsi:nil="true"/>
    <lcf76f155ced4ddcb4097134ff3c332f xmlns="7d0d170a-18c7-4a90-bd04-7313694d720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D71984B0D5442932ADAD69681A1E8" ma:contentTypeVersion="18" ma:contentTypeDescription="Create a new document." ma:contentTypeScope="" ma:versionID="a373afb1cf3a339d16f260dc7c7ced63">
  <xsd:schema xmlns:xsd="http://www.w3.org/2001/XMLSchema" xmlns:xs="http://www.w3.org/2001/XMLSchema" xmlns:p="http://schemas.microsoft.com/office/2006/metadata/properties" xmlns:ns2="7d0d170a-18c7-4a90-bd04-7313694d7200" xmlns:ns3="3b2e545f-50fa-4dfa-8af7-ab48fae9b64c" targetNamespace="http://schemas.microsoft.com/office/2006/metadata/properties" ma:root="true" ma:fieldsID="3de713ac10a3a89add2967a7edd46b1a" ns2:_="" ns3:_="">
    <xsd:import namespace="7d0d170a-18c7-4a90-bd04-7313694d7200"/>
    <xsd:import namespace="3b2e545f-50fa-4dfa-8af7-ab48fae9b6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d170a-18c7-4a90-bd04-7313694d72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73ecf82-5e1e-4e34-8cab-807e59c58b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e545f-50fa-4dfa-8af7-ab48fae9b64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ff6158-50cb-4dc2-94d2-e84eee32c4de}" ma:internalName="TaxCatchAll" ma:showField="CatchAllData" ma:web="3b2e545f-50fa-4dfa-8af7-ab48fae9b6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997D8-3F5B-4A39-AAB1-919678F3FDA1}">
  <ds:schemaRefs>
    <ds:schemaRef ds:uri="8ed8d684-e91b-4d90-9315-d52f5a046b17"/>
    <ds:schemaRef ds:uri="http://purl.org/dc/terms/"/>
    <ds:schemaRef ds:uri="0ce6f664-a0c9-4ae2-9227-ca947d8de4f5"/>
    <ds:schemaRef ds:uri="14bfd2bb-3d4a-4549-9197-f3410a8da64b"/>
    <ds:schemaRef ds:uri="http://schemas.microsoft.com/office/2006/documentManagement/types"/>
    <ds:schemaRef ds:uri="54d508cf-9950-40ef-9fbe-afca07086a88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bbeec68-b05e-4e2e-88e5-2ac3e13fe80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61303A-EDED-4E6E-A908-43B1AC06C6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653B2C-2721-4459-B916-B1C65AD16B22}"/>
</file>

<file path=docProps/app.xml><?xml version="1.0" encoding="utf-8"?>
<Properties xmlns="http://schemas.openxmlformats.org/officeDocument/2006/extended-properties" xmlns:vt="http://schemas.openxmlformats.org/officeDocument/2006/docPropsVTypes">
  <Template>Powerpoint 170327_SG_Presentation_LegalName</Template>
  <TotalTime>0</TotalTime>
  <Words>1725</Words>
  <Application>Microsoft Office PowerPoint</Application>
  <PresentationFormat>Widescreen</PresentationFormat>
  <Paragraphs>331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</vt:lpstr>
      <vt:lpstr>Arial (Body)</vt:lpstr>
      <vt:lpstr>Arial</vt:lpstr>
      <vt:lpstr>Calibri</vt:lpstr>
      <vt:lpstr>Times New Roman</vt:lpstr>
      <vt:lpstr>Wingdings</vt:lpstr>
      <vt:lpstr>Powerpoint 170327_SG_Presentation_LegalName</vt:lpstr>
      <vt:lpstr>2_160817_SG_Presentation_LegalName</vt:lpstr>
      <vt:lpstr>think-cell Slide</vt:lpstr>
      <vt:lpstr>CVOW Dominion – Supply Chain Event Chesapeake, VA on February 28th</vt:lpstr>
      <vt:lpstr>Coastal Virginia Offshore Wind</vt:lpstr>
      <vt:lpstr>Qualification process</vt:lpstr>
      <vt:lpstr>Qualification process</vt:lpstr>
      <vt:lpstr>Qualification process</vt:lpstr>
      <vt:lpstr>Project Local Content Tendering Opportunities</vt:lpstr>
      <vt:lpstr>Local site procurements (starting in 2025) </vt:lpstr>
      <vt:lpstr>SGRE OF PPM SCOPE (Pre-assembly) </vt:lpstr>
      <vt:lpstr>Pre-Assembly Site Setup</vt:lpstr>
      <vt:lpstr>PowerPoint Presentation</vt:lpstr>
      <vt:lpstr>PowerPoint Presentation</vt:lpstr>
      <vt:lpstr>Any procurement-related inquiries can be sent to </vt:lpstr>
      <vt:lpstr>Thank you!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Arial Regular 40 pt</dc:title>
  <dc:creator>ray.thompson</dc:creator>
  <cp:keywords>C_Unrestricted</cp:keywords>
  <cp:lastModifiedBy>Nicholas Spallone</cp:lastModifiedBy>
  <cp:revision>205</cp:revision>
  <cp:lastPrinted>2017-10-31T10:26:13Z</cp:lastPrinted>
  <dcterms:created xsi:type="dcterms:W3CDTF">2017-04-07T07:50:38Z</dcterms:created>
  <dcterms:modified xsi:type="dcterms:W3CDTF">2024-02-14T22:48:13Z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0x01010049ED71984B0D5442932ADAD69681A1E8</vt:lpwstr>
  </property>
  <property fmtid="{D5CDD505-2E9C-101B-9397-08002B2CF9AE}" pid="3" name="Document Confidentiality">
    <vt:lpwstr>Unrestricted</vt:lpwstr>
  </property>
  <property fmtid="{D5CDD505-2E9C-101B-9397-08002B2CF9AE}" pid="4" name="_NewReviewCycle">
    <vt:lpwstr/>
  </property>
  <property fmtid="{D5CDD505-2E9C-101B-9397-08002B2CF9AE}" pid="5" name="MSIP_Label_6013f521-439d-4e48-8e98-41ab6c596aa7_Enabled">
    <vt:lpwstr>true</vt:lpwstr>
  </property>
  <property fmtid="{D5CDD505-2E9C-101B-9397-08002B2CF9AE}" pid="6" name="MSIP_Label_6013f521-439d-4e48-8e98-41ab6c596aa7_SetDate">
    <vt:lpwstr>2020-10-29T23:01:30Z</vt:lpwstr>
  </property>
  <property fmtid="{D5CDD505-2E9C-101B-9397-08002B2CF9AE}" pid="7" name="MSIP_Label_6013f521-439d-4e48-8e98-41ab6c596aa7_Method">
    <vt:lpwstr>Standard</vt:lpwstr>
  </property>
  <property fmtid="{D5CDD505-2E9C-101B-9397-08002B2CF9AE}" pid="8" name="MSIP_Label_6013f521-439d-4e48-8e98-41ab6c596aa7_Name">
    <vt:lpwstr>6013f521-439d-4e48-8e98-41ab6c596aa7</vt:lpwstr>
  </property>
  <property fmtid="{D5CDD505-2E9C-101B-9397-08002B2CF9AE}" pid="9" name="MSIP_Label_6013f521-439d-4e48-8e98-41ab6c596aa7_SiteId">
    <vt:lpwstr>12f921d8-f30d-4596-a652-7045b338485a</vt:lpwstr>
  </property>
  <property fmtid="{D5CDD505-2E9C-101B-9397-08002B2CF9AE}" pid="10" name="MSIP_Label_6013f521-439d-4e48-8e98-41ab6c596aa7_ActionId">
    <vt:lpwstr/>
  </property>
  <property fmtid="{D5CDD505-2E9C-101B-9397-08002B2CF9AE}" pid="11" name="MSIP_Label_6013f521-439d-4e48-8e98-41ab6c596aa7_ContentBits">
    <vt:lpwstr>0</vt:lpwstr>
  </property>
  <property fmtid="{D5CDD505-2E9C-101B-9397-08002B2CF9AE}" pid="12" name="sodocoClasLang">
    <vt:lpwstr>Unrestricted</vt:lpwstr>
  </property>
  <property fmtid="{D5CDD505-2E9C-101B-9397-08002B2CF9AE}" pid="13" name="sodocoClasLangId">
    <vt:i4>0</vt:i4>
  </property>
  <property fmtid="{D5CDD505-2E9C-101B-9397-08002B2CF9AE}" pid="14" name="sodocoClasId">
    <vt:i4>0</vt:i4>
  </property>
  <property fmtid="{D5CDD505-2E9C-101B-9397-08002B2CF9AE}" pid="15" name="zpaDocumentCategory">
    <vt:lpwstr>78;#Procurement Templates and Presentations|1beaf6e6-ee22-4da6-b4f4-224a9b01db71</vt:lpwstr>
  </property>
  <property fmtid="{D5CDD505-2E9C-101B-9397-08002B2CF9AE}" pid="16" name="zpaDocStatus">
    <vt:lpwstr/>
  </property>
  <property fmtid="{D5CDD505-2E9C-101B-9397-08002B2CF9AE}" pid="17" name="MediaServiceImageTags">
    <vt:lpwstr/>
  </property>
</Properties>
</file>